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8" r:id="rId1"/>
  </p:sldMasterIdLst>
  <p:notesMasterIdLst>
    <p:notesMasterId r:id="rId11"/>
  </p:notesMasterIdLst>
  <p:sldIdLst>
    <p:sldId id="256" r:id="rId2"/>
    <p:sldId id="257" r:id="rId3"/>
    <p:sldId id="290" r:id="rId4"/>
    <p:sldId id="289" r:id="rId5"/>
    <p:sldId id="294" r:id="rId6"/>
    <p:sldId id="292" r:id="rId7"/>
    <p:sldId id="293" r:id="rId8"/>
    <p:sldId id="295" r:id="rId9"/>
    <p:sldId id="26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2">
          <p15:clr>
            <a:srgbClr val="A4A3A4"/>
          </p15:clr>
        </p15:guide>
        <p15:guide id="2" pos="1752">
          <p15:clr>
            <a:srgbClr val="A4A3A4"/>
          </p15:clr>
        </p15:guide>
        <p15:guide id="3" orient="horz" pos="3768">
          <p15:clr>
            <a:srgbClr val="A4A3A4"/>
          </p15:clr>
        </p15:guide>
        <p15:guide id="4" pos="7224">
          <p15:clr>
            <a:srgbClr val="A4A3A4"/>
          </p15:clr>
        </p15:guide>
        <p15:guide id="5" pos="5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371EBD1-E5E8-43D3-B639-DA61A799FF07}">
  <a:tblStyle styleId="{E371EBD1-E5E8-43D3-B639-DA61A799FF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193DD1-EEAA-40DF-86F0-092F0286A0DF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E9"/>
          </a:solidFill>
        </a:fill>
      </a:tcStyle>
    </a:wholeTbl>
    <a:band1H>
      <a:tcTxStyle/>
      <a:tcStyle>
        <a:tcBdr/>
        <a:fill>
          <a:solidFill>
            <a:srgbClr val="CAE5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5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78C933-E9FC-415D-AE64-84571A3943F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-690" y="192"/>
      </p:cViewPr>
      <p:guideLst>
        <p:guide orient="horz" pos="1392"/>
        <p:guide orient="horz" pos="3768"/>
        <p:guide pos="1752"/>
        <p:guide pos="7224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0462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44dfb966f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244dfb966f2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244dfb966f2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44dfb966f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244dfb966f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44dfb966f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44dfb966f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244dfb966f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44dfb966f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76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44dfb966f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244dfb966f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44dfb966f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67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44dfb966f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244dfb966f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44dfb966f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64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44dfb966f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244dfb966f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44dfb966f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87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44dfb966f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244dfb966f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44dfb966f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46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44dfb966f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244dfb966f2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244dfb966f2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54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24baeec99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224baeec99d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g224baeec99d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Financial Services">
  <p:cSld name="Title - Financial Service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picture containing person, person, window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1570" r="-21570"/>
          <a:stretch/>
        </p:blipFill>
        <p:spPr>
          <a:xfrm flipH="1">
            <a:off x="1915681" y="0"/>
            <a:ext cx="1027631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554921" y="5658344"/>
            <a:ext cx="8997839" cy="117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r="58930"/>
          <a:stretch/>
        </p:blipFill>
        <p:spPr>
          <a:xfrm rot="10800000">
            <a:off x="-1" y="-6916"/>
            <a:ext cx="7518400" cy="686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picture containing outdoor, green&#10;&#10;Description automatically generated"/>
          <p:cNvPicPr preferRelativeResize="0"/>
          <p:nvPr/>
        </p:nvPicPr>
        <p:blipFill rotWithShape="1">
          <a:blip r:embed="rId5">
            <a:alphaModFix amt="75000"/>
          </a:blip>
          <a:srcRect r="9714" b="59653"/>
          <a:stretch/>
        </p:blipFill>
        <p:spPr>
          <a:xfrm>
            <a:off x="5009978" y="3711487"/>
            <a:ext cx="7182020" cy="31465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4745353" y="-3458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962970" y="615756"/>
            <a:ext cx="5355300" cy="2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200"/>
              <a:buFont typeface="Century Gothic"/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962970" y="3171914"/>
            <a:ext cx="5352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400"/>
              <a:buNone/>
              <a:defRPr sz="2400"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962970" y="4086314"/>
            <a:ext cx="53523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7542" y="5375169"/>
            <a:ext cx="1143001" cy="5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0502899" y="3657601"/>
            <a:ext cx="1689101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5880">
          <p15:clr>
            <a:srgbClr val="FBAE40"/>
          </p15:clr>
        </p15:guide>
        <p15:guide id="2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2/3 1/3">
  <p:cSld name="Default Layout — 2/3 1/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2"/>
          </p:nvPr>
        </p:nvSpPr>
        <p:spPr>
          <a:xfrm>
            <a:off x="8636000" y="1600200"/>
            <a:ext cx="3098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1/3 2/3">
  <p:cSld name="Default Layout — 1/3 2/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098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2"/>
          </p:nvPr>
        </p:nvSpPr>
        <p:spPr>
          <a:xfrm>
            <a:off x="4267200" y="1600200"/>
            <a:ext cx="746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3 Columns">
  <p:cSld name="Default Layout — 3 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368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597400" y="1600200"/>
            <a:ext cx="3368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3"/>
          </p:nvPr>
        </p:nvSpPr>
        <p:spPr>
          <a:xfrm>
            <a:off x="8356600" y="1600200"/>
            <a:ext cx="33681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4 Columns">
  <p:cSld name="Default Layout — 4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2484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3642360" y="1600200"/>
            <a:ext cx="2484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3"/>
          </p:nvPr>
        </p:nvSpPr>
        <p:spPr>
          <a:xfrm>
            <a:off x="6446520" y="1600200"/>
            <a:ext cx="2484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4"/>
          </p:nvPr>
        </p:nvSpPr>
        <p:spPr>
          <a:xfrm>
            <a:off x="9250680" y="1600200"/>
            <a:ext cx="2484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5 Columns">
  <p:cSld name="Default Layout — 5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9203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3078798" y="1600200"/>
            <a:ext cx="19203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319396" y="1600200"/>
            <a:ext cx="19203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4"/>
          </p:nvPr>
        </p:nvSpPr>
        <p:spPr>
          <a:xfrm>
            <a:off x="7559994" y="1600200"/>
            <a:ext cx="19203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5"/>
          </p:nvPr>
        </p:nvSpPr>
        <p:spPr>
          <a:xfrm>
            <a:off x="9800590" y="1600200"/>
            <a:ext cx="19203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Layout — 2 Columns">
  <p:cSld name="Icon Layout — 2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838200" y="34290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6477000" y="34290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Layout — 3 Columns">
  <p:cSld name="Icon Layout — 3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838200" y="3429000"/>
            <a:ext cx="3368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602480" y="3429000"/>
            <a:ext cx="3368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8366760" y="3429000"/>
            <a:ext cx="3368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Layout — 4 Columns">
  <p:cSld name="Icon Layout — 4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838200" y="3429000"/>
            <a:ext cx="248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3642360" y="3429000"/>
            <a:ext cx="248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3"/>
          </p:nvPr>
        </p:nvSpPr>
        <p:spPr>
          <a:xfrm>
            <a:off x="6446520" y="3429000"/>
            <a:ext cx="248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4"/>
          </p:nvPr>
        </p:nvSpPr>
        <p:spPr>
          <a:xfrm>
            <a:off x="9250680" y="3429000"/>
            <a:ext cx="248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Layout — 5 Columns">
  <p:cSld name="Icon Layout — 5 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838200" y="3429000"/>
            <a:ext cx="19203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3081655" y="3429000"/>
            <a:ext cx="19203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3"/>
          </p:nvPr>
        </p:nvSpPr>
        <p:spPr>
          <a:xfrm>
            <a:off x="5325110" y="3429000"/>
            <a:ext cx="19203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4"/>
          </p:nvPr>
        </p:nvSpPr>
        <p:spPr>
          <a:xfrm>
            <a:off x="7568565" y="3429000"/>
            <a:ext cx="19203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5"/>
          </p:nvPr>
        </p:nvSpPr>
        <p:spPr>
          <a:xfrm>
            <a:off x="9812020" y="3429000"/>
            <a:ext cx="19203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— No Content">
  <p:cSld name="Left Title — N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4164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5326380" y="304799"/>
            <a:ext cx="6408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+ Subheader">
  <p:cSld name="Default Layout + Sub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0896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  <a:defRPr sz="1200" b="1"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838200" y="405689"/>
            <a:ext cx="108966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— 2 Rows">
  <p:cSld name="Left Title — 2 Row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4164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326380" y="304799"/>
            <a:ext cx="6408300" cy="27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5326380" y="3386453"/>
            <a:ext cx="6408300" cy="27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— 3 Rows">
  <p:cSld name="Left Title — 3 Row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4164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5326380" y="304799"/>
            <a:ext cx="6408300" cy="17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2"/>
          </p:nvPr>
        </p:nvSpPr>
        <p:spPr>
          <a:xfrm>
            <a:off x="5326380" y="2365374"/>
            <a:ext cx="6408300" cy="17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3"/>
          </p:nvPr>
        </p:nvSpPr>
        <p:spPr>
          <a:xfrm>
            <a:off x="5326380" y="4425948"/>
            <a:ext cx="6408300" cy="17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— 4 Rows">
  <p:cSld name="Left Title — 4 Row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4164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5326380" y="304799"/>
            <a:ext cx="64083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2"/>
          </p:nvPr>
        </p:nvSpPr>
        <p:spPr>
          <a:xfrm>
            <a:off x="5326380" y="1827529"/>
            <a:ext cx="64083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3"/>
          </p:nvPr>
        </p:nvSpPr>
        <p:spPr>
          <a:xfrm>
            <a:off x="5326380" y="3350259"/>
            <a:ext cx="64083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4"/>
          </p:nvPr>
        </p:nvSpPr>
        <p:spPr>
          <a:xfrm>
            <a:off x="5326380" y="4872988"/>
            <a:ext cx="64083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— 5 Rows">
  <p:cSld name="Left Title — 5 Row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41643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5326380" y="304799"/>
            <a:ext cx="64083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5326380" y="1522059"/>
            <a:ext cx="64083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3"/>
          </p:nvPr>
        </p:nvSpPr>
        <p:spPr>
          <a:xfrm>
            <a:off x="5326380" y="2739319"/>
            <a:ext cx="64083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4"/>
          </p:nvPr>
        </p:nvSpPr>
        <p:spPr>
          <a:xfrm>
            <a:off x="5326380" y="3956579"/>
            <a:ext cx="64083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5"/>
          </p:nvPr>
        </p:nvSpPr>
        <p:spPr>
          <a:xfrm>
            <a:off x="5326380" y="5173838"/>
            <a:ext cx="64083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Arrows A">
  <p:cSld name="Graphic Option - Arrows A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26"/>
          <p:cNvGrpSpPr/>
          <p:nvPr/>
        </p:nvGrpSpPr>
        <p:grpSpPr>
          <a:xfrm>
            <a:off x="838227" y="2490009"/>
            <a:ext cx="10896979" cy="1877906"/>
            <a:chOff x="838200" y="1913714"/>
            <a:chExt cx="4715878" cy="812700"/>
          </a:xfrm>
        </p:grpSpPr>
        <p:sp>
          <p:nvSpPr>
            <p:cNvPr id="144" name="Google Shape;144;p26"/>
            <p:cNvSpPr/>
            <p:nvPr/>
          </p:nvSpPr>
          <p:spPr>
            <a:xfrm>
              <a:off x="838200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397539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00D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3956878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838200" y="2489946"/>
            <a:ext cx="36030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2"/>
          </p:nvPr>
        </p:nvSpPr>
        <p:spPr>
          <a:xfrm>
            <a:off x="4397685" y="2489946"/>
            <a:ext cx="36030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3"/>
          </p:nvPr>
        </p:nvSpPr>
        <p:spPr>
          <a:xfrm>
            <a:off x="8088057" y="2489946"/>
            <a:ext cx="3603000" cy="18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Arrows B">
  <p:cSld name="Graphic Option - Arrows B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838200" y="1913714"/>
            <a:ext cx="1597200" cy="812700"/>
          </a:xfrm>
          <a:prstGeom prst="chevron">
            <a:avLst>
              <a:gd name="adj" fmla="val 19022"/>
            </a:avLst>
          </a:prstGeom>
          <a:solidFill>
            <a:srgbClr val="30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2397539" y="1913714"/>
            <a:ext cx="1597200" cy="812700"/>
          </a:xfrm>
          <a:prstGeom prst="chevron">
            <a:avLst>
              <a:gd name="adj" fmla="val 19022"/>
            </a:avLst>
          </a:prstGeom>
          <a:solidFill>
            <a:srgbClr val="00D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3956878" y="1913714"/>
            <a:ext cx="1597200" cy="812700"/>
          </a:xfrm>
          <a:prstGeom prst="chevron">
            <a:avLst>
              <a:gd name="adj" fmla="val 19022"/>
            </a:avLst>
          </a:prstGeom>
          <a:solidFill>
            <a:srgbClr val="30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5516217" y="1913714"/>
            <a:ext cx="1597200" cy="812700"/>
          </a:xfrm>
          <a:prstGeom prst="chevron">
            <a:avLst>
              <a:gd name="adj" fmla="val 19022"/>
            </a:avLst>
          </a:prstGeom>
          <a:solidFill>
            <a:srgbClr val="00D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7075556" y="1913714"/>
            <a:ext cx="1597200" cy="812700"/>
          </a:xfrm>
          <a:prstGeom prst="chevron">
            <a:avLst>
              <a:gd name="adj" fmla="val 19022"/>
            </a:avLst>
          </a:prstGeom>
          <a:solidFill>
            <a:srgbClr val="30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8634895" y="1913714"/>
            <a:ext cx="1597200" cy="812700"/>
          </a:xfrm>
          <a:prstGeom prst="chevron">
            <a:avLst>
              <a:gd name="adj" fmla="val 19022"/>
            </a:avLst>
          </a:prstGeom>
          <a:solidFill>
            <a:srgbClr val="00D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10194234" y="1913714"/>
            <a:ext cx="1597200" cy="812700"/>
          </a:xfrm>
          <a:prstGeom prst="chevron">
            <a:avLst>
              <a:gd name="adj" fmla="val 19022"/>
            </a:avLst>
          </a:prstGeom>
          <a:solidFill>
            <a:srgbClr val="309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838200" y="1913715"/>
            <a:ext cx="1597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2"/>
          </p:nvPr>
        </p:nvSpPr>
        <p:spPr>
          <a:xfrm>
            <a:off x="2397539" y="1913715"/>
            <a:ext cx="1597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3"/>
          </p:nvPr>
        </p:nvSpPr>
        <p:spPr>
          <a:xfrm>
            <a:off x="3956878" y="1913715"/>
            <a:ext cx="1597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4"/>
          </p:nvPr>
        </p:nvSpPr>
        <p:spPr>
          <a:xfrm>
            <a:off x="5516217" y="1913715"/>
            <a:ext cx="1597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5"/>
          </p:nvPr>
        </p:nvSpPr>
        <p:spPr>
          <a:xfrm>
            <a:off x="7075556" y="1913715"/>
            <a:ext cx="1597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6"/>
          </p:nvPr>
        </p:nvSpPr>
        <p:spPr>
          <a:xfrm>
            <a:off x="8634895" y="1913715"/>
            <a:ext cx="1597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7"/>
          </p:nvPr>
        </p:nvSpPr>
        <p:spPr>
          <a:xfrm>
            <a:off x="10194234" y="1913715"/>
            <a:ext cx="1597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Arrows C">
  <p:cSld name="Graphic Option - Arrows C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" name="Google Shape;168;p28"/>
          <p:cNvGrpSpPr/>
          <p:nvPr/>
        </p:nvGrpSpPr>
        <p:grpSpPr>
          <a:xfrm>
            <a:off x="838237" y="1913799"/>
            <a:ext cx="10897084" cy="1130384"/>
            <a:chOff x="838200" y="1913714"/>
            <a:chExt cx="7834556" cy="812700"/>
          </a:xfrm>
        </p:grpSpPr>
        <p:sp>
          <p:nvSpPr>
            <p:cNvPr id="169" name="Google Shape;169;p28"/>
            <p:cNvSpPr/>
            <p:nvPr/>
          </p:nvSpPr>
          <p:spPr>
            <a:xfrm>
              <a:off x="838200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2397539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00D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3956878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5516217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00D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7075556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838200" y="19137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2"/>
          </p:nvPr>
        </p:nvSpPr>
        <p:spPr>
          <a:xfrm>
            <a:off x="3020146" y="19137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3"/>
          </p:nvPr>
        </p:nvSpPr>
        <p:spPr>
          <a:xfrm>
            <a:off x="5202092" y="19137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4"/>
          </p:nvPr>
        </p:nvSpPr>
        <p:spPr>
          <a:xfrm>
            <a:off x="7384038" y="19137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5"/>
          </p:nvPr>
        </p:nvSpPr>
        <p:spPr>
          <a:xfrm>
            <a:off x="9565984" y="19137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9" name="Google Shape;179;p28"/>
          <p:cNvGrpSpPr/>
          <p:nvPr/>
        </p:nvGrpSpPr>
        <p:grpSpPr>
          <a:xfrm>
            <a:off x="838237" y="3285399"/>
            <a:ext cx="10897084" cy="1130384"/>
            <a:chOff x="838200" y="1913714"/>
            <a:chExt cx="7834556" cy="812700"/>
          </a:xfrm>
        </p:grpSpPr>
        <p:sp>
          <p:nvSpPr>
            <p:cNvPr id="180" name="Google Shape;180;p28"/>
            <p:cNvSpPr/>
            <p:nvPr/>
          </p:nvSpPr>
          <p:spPr>
            <a:xfrm>
              <a:off x="838200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2397539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00D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3956878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516217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00D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7075556" y="1913714"/>
              <a:ext cx="1597200" cy="812700"/>
            </a:xfrm>
            <a:prstGeom prst="chevron">
              <a:avLst>
                <a:gd name="adj" fmla="val 19022"/>
              </a:avLst>
            </a:prstGeom>
            <a:solidFill>
              <a:srgbClr val="309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28"/>
          <p:cNvSpPr txBox="1">
            <a:spLocks noGrp="1"/>
          </p:cNvSpPr>
          <p:nvPr>
            <p:ph type="body" idx="6"/>
          </p:nvPr>
        </p:nvSpPr>
        <p:spPr>
          <a:xfrm>
            <a:off x="838200" y="32853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7"/>
          </p:nvPr>
        </p:nvSpPr>
        <p:spPr>
          <a:xfrm>
            <a:off x="3020146" y="32853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8"/>
          </p:nvPr>
        </p:nvSpPr>
        <p:spPr>
          <a:xfrm>
            <a:off x="5202092" y="32853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9"/>
          </p:nvPr>
        </p:nvSpPr>
        <p:spPr>
          <a:xfrm>
            <a:off x="7384038" y="32853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3"/>
          </p:nvPr>
        </p:nvSpPr>
        <p:spPr>
          <a:xfrm>
            <a:off x="9565984" y="3285313"/>
            <a:ext cx="21687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Layout — 3 Columns">
  <p:cSld name="1_Icon Layout — 3 Columns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2992879" y="1600201"/>
            <a:ext cx="5561287" cy="5261335"/>
          </a:xfrm>
          <a:custGeom>
            <a:avLst/>
            <a:gdLst/>
            <a:ahLst/>
            <a:cxnLst/>
            <a:rect l="l" t="t" r="r" b="b"/>
            <a:pathLst>
              <a:path w="5808133" h="5494867" extrusionOk="0">
                <a:moveTo>
                  <a:pt x="8466" y="0"/>
                </a:moveTo>
                <a:lnTo>
                  <a:pt x="4834466" y="0"/>
                </a:lnTo>
                <a:lnTo>
                  <a:pt x="5808133" y="2768600"/>
                </a:lnTo>
                <a:lnTo>
                  <a:pt x="4834466" y="5494867"/>
                </a:lnTo>
                <a:lnTo>
                  <a:pt x="0" y="5494867"/>
                </a:lnTo>
                <a:lnTo>
                  <a:pt x="846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-14247" y="1591735"/>
            <a:ext cx="4587332" cy="5286753"/>
          </a:xfrm>
          <a:custGeom>
            <a:avLst/>
            <a:gdLst/>
            <a:ahLst/>
            <a:cxnLst/>
            <a:rect l="l" t="t" r="r" b="b"/>
            <a:pathLst>
              <a:path w="4790947" h="5521413" extrusionOk="0">
                <a:moveTo>
                  <a:pt x="0" y="0"/>
                </a:moveTo>
                <a:lnTo>
                  <a:pt x="3817280" y="8848"/>
                </a:lnTo>
                <a:lnTo>
                  <a:pt x="4790947" y="2777448"/>
                </a:lnTo>
                <a:lnTo>
                  <a:pt x="3817280" y="5503715"/>
                </a:lnTo>
                <a:lnTo>
                  <a:pt x="18079" y="5521413"/>
                </a:lnTo>
                <a:cubicBezTo>
                  <a:pt x="12053" y="3680942"/>
                  <a:pt x="6026" y="1840471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838200" y="2383971"/>
            <a:ext cx="3045000" cy="4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 b="1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2"/>
          </p:nvPr>
        </p:nvSpPr>
        <p:spPr>
          <a:xfrm>
            <a:off x="4828309" y="2383971"/>
            <a:ext cx="3045000" cy="4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 b="1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3"/>
          </p:nvPr>
        </p:nvSpPr>
        <p:spPr>
          <a:xfrm>
            <a:off x="8808736" y="2383971"/>
            <a:ext cx="3045000" cy="4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 b="1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 b="1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Cycle">
  <p:cSld name="Graphic Option - Cyc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Squares A">
  <p:cSld name="Graphic Option - Squares A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838200" y="1796333"/>
            <a:ext cx="34290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2"/>
          </p:nvPr>
        </p:nvSpPr>
        <p:spPr>
          <a:xfrm>
            <a:off x="4572000" y="1796333"/>
            <a:ext cx="34290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3"/>
          </p:nvPr>
        </p:nvSpPr>
        <p:spPr>
          <a:xfrm>
            <a:off x="8305800" y="1796333"/>
            <a:ext cx="34290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4"/>
          </p:nvPr>
        </p:nvSpPr>
        <p:spPr>
          <a:xfrm>
            <a:off x="838200" y="4190336"/>
            <a:ext cx="34290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5"/>
          </p:nvPr>
        </p:nvSpPr>
        <p:spPr>
          <a:xfrm>
            <a:off x="4572000" y="4190336"/>
            <a:ext cx="34290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6"/>
          </p:nvPr>
        </p:nvSpPr>
        <p:spPr>
          <a:xfrm>
            <a:off x="8305800" y="4190336"/>
            <a:ext cx="34290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62963" cy="361595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4514426" y="0"/>
            <a:ext cx="7711440" cy="6863321"/>
          </a:xfrm>
          <a:custGeom>
            <a:avLst/>
            <a:gdLst/>
            <a:ahLst/>
            <a:cxnLst/>
            <a:rect l="l" t="t" r="r" b="b"/>
            <a:pathLst>
              <a:path w="7711440" h="6880522" extrusionOk="0">
                <a:moveTo>
                  <a:pt x="2773680" y="0"/>
                </a:moveTo>
                <a:lnTo>
                  <a:pt x="7711440" y="0"/>
                </a:lnTo>
                <a:lnTo>
                  <a:pt x="7711440" y="6880522"/>
                </a:lnTo>
                <a:lnTo>
                  <a:pt x="0" y="6880522"/>
                </a:lnTo>
                <a:lnTo>
                  <a:pt x="2773680" y="0"/>
                </a:lnTo>
                <a:close/>
              </a:path>
            </a:pathLst>
          </a:custGeom>
          <a:solidFill>
            <a:srgbClr val="3D57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252948" y="1582465"/>
            <a:ext cx="4562400" cy="3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200"/>
              <a:buFont typeface="Century Gothic"/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4513698" y="0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rgbClr val="283A43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1872" y="5375169"/>
            <a:ext cx="1143001" cy="56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376662" y="2918920"/>
            <a:ext cx="49545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  <p15:guide id="2" pos="79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Squares B">
  <p:cSld name="Graphic Option - Squares B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838200" y="1796333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2"/>
          </p:nvPr>
        </p:nvSpPr>
        <p:spPr>
          <a:xfrm>
            <a:off x="3632200" y="1796333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3"/>
          </p:nvPr>
        </p:nvSpPr>
        <p:spPr>
          <a:xfrm>
            <a:off x="6426200" y="1796333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4"/>
          </p:nvPr>
        </p:nvSpPr>
        <p:spPr>
          <a:xfrm>
            <a:off x="9220200" y="1796333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5"/>
          </p:nvPr>
        </p:nvSpPr>
        <p:spPr>
          <a:xfrm>
            <a:off x="838200" y="4129376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6"/>
          </p:nvPr>
        </p:nvSpPr>
        <p:spPr>
          <a:xfrm>
            <a:off x="3632200" y="4129376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7"/>
          </p:nvPr>
        </p:nvSpPr>
        <p:spPr>
          <a:xfrm>
            <a:off x="6426200" y="4129376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8"/>
          </p:nvPr>
        </p:nvSpPr>
        <p:spPr>
          <a:xfrm>
            <a:off x="9220200" y="4129376"/>
            <a:ext cx="2514600" cy="208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Squares C">
  <p:cSld name="Graphic Option - Squares C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838200" y="1796333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2"/>
          </p:nvPr>
        </p:nvSpPr>
        <p:spPr>
          <a:xfrm>
            <a:off x="3065688" y="1796333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3"/>
          </p:nvPr>
        </p:nvSpPr>
        <p:spPr>
          <a:xfrm>
            <a:off x="5293176" y="1796333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4"/>
          </p:nvPr>
        </p:nvSpPr>
        <p:spPr>
          <a:xfrm>
            <a:off x="7520664" y="1796333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5"/>
          </p:nvPr>
        </p:nvSpPr>
        <p:spPr>
          <a:xfrm>
            <a:off x="9748151" y="1796333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6"/>
          </p:nvPr>
        </p:nvSpPr>
        <p:spPr>
          <a:xfrm>
            <a:off x="838200" y="4022696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7"/>
          </p:nvPr>
        </p:nvSpPr>
        <p:spPr>
          <a:xfrm>
            <a:off x="3065688" y="4022696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8"/>
          </p:nvPr>
        </p:nvSpPr>
        <p:spPr>
          <a:xfrm>
            <a:off x="5293176" y="4022696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9"/>
          </p:nvPr>
        </p:nvSpPr>
        <p:spPr>
          <a:xfrm>
            <a:off x="7520664" y="4022696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3"/>
          </p:nvPr>
        </p:nvSpPr>
        <p:spPr>
          <a:xfrm>
            <a:off x="9748151" y="4022696"/>
            <a:ext cx="1986600" cy="198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Squares D">
  <p:cSld name="Graphic Option - Squares D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838200" y="1796333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2"/>
          </p:nvPr>
        </p:nvSpPr>
        <p:spPr>
          <a:xfrm>
            <a:off x="3065688" y="1796333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3"/>
          </p:nvPr>
        </p:nvSpPr>
        <p:spPr>
          <a:xfrm>
            <a:off x="5293176" y="1796333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4"/>
          </p:nvPr>
        </p:nvSpPr>
        <p:spPr>
          <a:xfrm>
            <a:off x="7520664" y="1796333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5"/>
          </p:nvPr>
        </p:nvSpPr>
        <p:spPr>
          <a:xfrm>
            <a:off x="9748151" y="1796333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6"/>
          </p:nvPr>
        </p:nvSpPr>
        <p:spPr>
          <a:xfrm>
            <a:off x="838200" y="3415748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7"/>
          </p:nvPr>
        </p:nvSpPr>
        <p:spPr>
          <a:xfrm>
            <a:off x="3065688" y="3415748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8"/>
          </p:nvPr>
        </p:nvSpPr>
        <p:spPr>
          <a:xfrm>
            <a:off x="5293176" y="3415748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9"/>
          </p:nvPr>
        </p:nvSpPr>
        <p:spPr>
          <a:xfrm>
            <a:off x="7520664" y="3415748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3"/>
          </p:nvPr>
        </p:nvSpPr>
        <p:spPr>
          <a:xfrm>
            <a:off x="9748151" y="3415748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4"/>
          </p:nvPr>
        </p:nvSpPr>
        <p:spPr>
          <a:xfrm>
            <a:off x="838199" y="4998719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5"/>
          </p:nvPr>
        </p:nvSpPr>
        <p:spPr>
          <a:xfrm>
            <a:off x="3065687" y="4998719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6"/>
          </p:nvPr>
        </p:nvSpPr>
        <p:spPr>
          <a:xfrm>
            <a:off x="5293175" y="4998719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7"/>
          </p:nvPr>
        </p:nvSpPr>
        <p:spPr>
          <a:xfrm>
            <a:off x="7520663" y="4998719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8"/>
          </p:nvPr>
        </p:nvSpPr>
        <p:spPr>
          <a:xfrm>
            <a:off x="9748150" y="4998719"/>
            <a:ext cx="19866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Squares E">
  <p:cSld name="Graphic Option - Squares 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838200" y="179633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3065688" y="179633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3"/>
          </p:nvPr>
        </p:nvSpPr>
        <p:spPr>
          <a:xfrm>
            <a:off x="5293176" y="179633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4"/>
          </p:nvPr>
        </p:nvSpPr>
        <p:spPr>
          <a:xfrm>
            <a:off x="7520664" y="179633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5"/>
          </p:nvPr>
        </p:nvSpPr>
        <p:spPr>
          <a:xfrm>
            <a:off x="9748151" y="179633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6"/>
          </p:nvPr>
        </p:nvSpPr>
        <p:spPr>
          <a:xfrm>
            <a:off x="838200" y="324810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body" idx="7"/>
          </p:nvPr>
        </p:nvSpPr>
        <p:spPr>
          <a:xfrm>
            <a:off x="3065688" y="324810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8"/>
          </p:nvPr>
        </p:nvSpPr>
        <p:spPr>
          <a:xfrm>
            <a:off x="5293176" y="324810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9"/>
          </p:nvPr>
        </p:nvSpPr>
        <p:spPr>
          <a:xfrm>
            <a:off x="7520664" y="324810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3"/>
          </p:nvPr>
        </p:nvSpPr>
        <p:spPr>
          <a:xfrm>
            <a:off x="9748151" y="324810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body" idx="14"/>
          </p:nvPr>
        </p:nvSpPr>
        <p:spPr>
          <a:xfrm>
            <a:off x="838200" y="414329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15"/>
          </p:nvPr>
        </p:nvSpPr>
        <p:spPr>
          <a:xfrm>
            <a:off x="3065688" y="414329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6"/>
          </p:nvPr>
        </p:nvSpPr>
        <p:spPr>
          <a:xfrm>
            <a:off x="5293176" y="414329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body" idx="17"/>
          </p:nvPr>
        </p:nvSpPr>
        <p:spPr>
          <a:xfrm>
            <a:off x="7520664" y="414329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8"/>
          </p:nvPr>
        </p:nvSpPr>
        <p:spPr>
          <a:xfrm>
            <a:off x="9748151" y="4143293"/>
            <a:ext cx="1986600" cy="12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9"/>
          </p:nvPr>
        </p:nvSpPr>
        <p:spPr>
          <a:xfrm>
            <a:off x="838200" y="559506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20"/>
          </p:nvPr>
        </p:nvSpPr>
        <p:spPr>
          <a:xfrm>
            <a:off x="3065688" y="559506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body" idx="21"/>
          </p:nvPr>
        </p:nvSpPr>
        <p:spPr>
          <a:xfrm>
            <a:off x="5293176" y="559506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22"/>
          </p:nvPr>
        </p:nvSpPr>
        <p:spPr>
          <a:xfrm>
            <a:off x="7520664" y="559506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23"/>
          </p:nvPr>
        </p:nvSpPr>
        <p:spPr>
          <a:xfrm>
            <a:off x="9748151" y="5595068"/>
            <a:ext cx="198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raphic Option - Squares C">
  <p:cSld name="1_Graphic Option - Squares C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6926" y="1796332"/>
            <a:ext cx="2030100" cy="33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20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2"/>
          </p:nvPr>
        </p:nvSpPr>
        <p:spPr>
          <a:xfrm>
            <a:off x="2037947" y="1796332"/>
            <a:ext cx="2030100" cy="338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75" tIns="45720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3"/>
          </p:nvPr>
        </p:nvSpPr>
        <p:spPr>
          <a:xfrm>
            <a:off x="4068968" y="1796332"/>
            <a:ext cx="2030100" cy="33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20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body" idx="4"/>
          </p:nvPr>
        </p:nvSpPr>
        <p:spPr>
          <a:xfrm>
            <a:off x="6099989" y="1796332"/>
            <a:ext cx="2030100" cy="338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75" tIns="45720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5"/>
          </p:nvPr>
        </p:nvSpPr>
        <p:spPr>
          <a:xfrm>
            <a:off x="8131010" y="1796332"/>
            <a:ext cx="2030100" cy="33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75" tIns="45720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body" idx="6"/>
          </p:nvPr>
        </p:nvSpPr>
        <p:spPr>
          <a:xfrm>
            <a:off x="10162032" y="1796332"/>
            <a:ext cx="2030100" cy="338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75" tIns="45720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Circles A">
  <p:cSld name="Graphic Option - Circles A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1747704" y="4587240"/>
            <a:ext cx="25164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body" idx="2"/>
          </p:nvPr>
        </p:nvSpPr>
        <p:spPr>
          <a:xfrm>
            <a:off x="4793888" y="4587240"/>
            <a:ext cx="25164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3"/>
          </p:nvPr>
        </p:nvSpPr>
        <p:spPr>
          <a:xfrm>
            <a:off x="7840072" y="4587240"/>
            <a:ext cx="25164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7"/>
          <p:cNvSpPr>
            <a:spLocks noGrp="1"/>
          </p:cNvSpPr>
          <p:nvPr>
            <p:ph type="body" idx="4"/>
          </p:nvPr>
        </p:nvSpPr>
        <p:spPr>
          <a:xfrm>
            <a:off x="1747704" y="1822456"/>
            <a:ext cx="2516400" cy="251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7"/>
          <p:cNvSpPr>
            <a:spLocks noGrp="1"/>
          </p:cNvSpPr>
          <p:nvPr>
            <p:ph type="body" idx="5"/>
          </p:nvPr>
        </p:nvSpPr>
        <p:spPr>
          <a:xfrm>
            <a:off x="4793888" y="1822456"/>
            <a:ext cx="2516400" cy="251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7"/>
          <p:cNvSpPr>
            <a:spLocks noGrp="1"/>
          </p:cNvSpPr>
          <p:nvPr>
            <p:ph type="body" idx="6"/>
          </p:nvPr>
        </p:nvSpPr>
        <p:spPr>
          <a:xfrm>
            <a:off x="7840072" y="1822456"/>
            <a:ext cx="2516400" cy="251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Circles B">
  <p:cSld name="Graphic Option - Circles B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1"/>
          </p:nvPr>
        </p:nvSpPr>
        <p:spPr>
          <a:xfrm>
            <a:off x="1534344" y="420491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body" idx="2"/>
          </p:nvPr>
        </p:nvSpPr>
        <p:spPr>
          <a:xfrm>
            <a:off x="3951424" y="420491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3"/>
          </p:nvPr>
        </p:nvSpPr>
        <p:spPr>
          <a:xfrm>
            <a:off x="6368504" y="420491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8"/>
          <p:cNvSpPr txBox="1">
            <a:spLocks noGrp="1"/>
          </p:cNvSpPr>
          <p:nvPr>
            <p:ph type="body" idx="4"/>
          </p:nvPr>
        </p:nvSpPr>
        <p:spPr>
          <a:xfrm>
            <a:off x="8785584" y="420491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8"/>
          <p:cNvSpPr>
            <a:spLocks noGrp="1"/>
          </p:cNvSpPr>
          <p:nvPr>
            <p:ph type="body" idx="5"/>
          </p:nvPr>
        </p:nvSpPr>
        <p:spPr>
          <a:xfrm>
            <a:off x="1534344" y="189865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8"/>
          <p:cNvSpPr>
            <a:spLocks noGrp="1"/>
          </p:cNvSpPr>
          <p:nvPr>
            <p:ph type="body" idx="6"/>
          </p:nvPr>
        </p:nvSpPr>
        <p:spPr>
          <a:xfrm>
            <a:off x="3951424" y="189865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8"/>
          <p:cNvSpPr>
            <a:spLocks noGrp="1"/>
          </p:cNvSpPr>
          <p:nvPr>
            <p:ph type="body" idx="7"/>
          </p:nvPr>
        </p:nvSpPr>
        <p:spPr>
          <a:xfrm>
            <a:off x="6368504" y="189865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8"/>
          <p:cNvSpPr>
            <a:spLocks noGrp="1"/>
          </p:cNvSpPr>
          <p:nvPr>
            <p:ph type="body" idx="8"/>
          </p:nvPr>
        </p:nvSpPr>
        <p:spPr>
          <a:xfrm>
            <a:off x="8785584" y="189865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Circles C">
  <p:cSld name="Graphic Option - Circles C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1"/>
          </p:nvPr>
        </p:nvSpPr>
        <p:spPr>
          <a:xfrm>
            <a:off x="838200" y="417443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2"/>
          </p:nvPr>
        </p:nvSpPr>
        <p:spPr>
          <a:xfrm>
            <a:off x="3065688" y="417443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3"/>
          </p:nvPr>
        </p:nvSpPr>
        <p:spPr>
          <a:xfrm>
            <a:off x="5293176" y="417443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9"/>
          <p:cNvSpPr txBox="1">
            <a:spLocks noGrp="1"/>
          </p:cNvSpPr>
          <p:nvPr>
            <p:ph type="body" idx="4"/>
          </p:nvPr>
        </p:nvSpPr>
        <p:spPr>
          <a:xfrm>
            <a:off x="7520664" y="417443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body" idx="5"/>
          </p:nvPr>
        </p:nvSpPr>
        <p:spPr>
          <a:xfrm>
            <a:off x="9748151" y="4174435"/>
            <a:ext cx="19866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9"/>
          <p:cNvSpPr>
            <a:spLocks noGrp="1"/>
          </p:cNvSpPr>
          <p:nvPr>
            <p:ph type="body" idx="6"/>
          </p:nvPr>
        </p:nvSpPr>
        <p:spPr>
          <a:xfrm>
            <a:off x="838200" y="186817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9"/>
          <p:cNvSpPr>
            <a:spLocks noGrp="1"/>
          </p:cNvSpPr>
          <p:nvPr>
            <p:ph type="body" idx="7"/>
          </p:nvPr>
        </p:nvSpPr>
        <p:spPr>
          <a:xfrm>
            <a:off x="3065688" y="186817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9"/>
          <p:cNvSpPr>
            <a:spLocks noGrp="1"/>
          </p:cNvSpPr>
          <p:nvPr>
            <p:ph type="body" idx="8"/>
          </p:nvPr>
        </p:nvSpPr>
        <p:spPr>
          <a:xfrm>
            <a:off x="5293176" y="186817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9"/>
          <p:cNvSpPr>
            <a:spLocks noGrp="1"/>
          </p:cNvSpPr>
          <p:nvPr>
            <p:ph type="body" idx="9"/>
          </p:nvPr>
        </p:nvSpPr>
        <p:spPr>
          <a:xfrm>
            <a:off x="7520664" y="186817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9"/>
          <p:cNvSpPr>
            <a:spLocks noGrp="1"/>
          </p:cNvSpPr>
          <p:nvPr>
            <p:ph type="body" idx="13"/>
          </p:nvPr>
        </p:nvSpPr>
        <p:spPr>
          <a:xfrm>
            <a:off x="9748151" y="1868177"/>
            <a:ext cx="1986600" cy="198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Option - Circles D">
  <p:cSld name="Graphic Option - Circles D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body" idx="1"/>
          </p:nvPr>
        </p:nvSpPr>
        <p:spPr>
          <a:xfrm>
            <a:off x="838200" y="3432373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0"/>
          <p:cNvSpPr txBox="1">
            <a:spLocks noGrp="1"/>
          </p:cNvSpPr>
          <p:nvPr>
            <p:ph type="body" idx="2"/>
          </p:nvPr>
        </p:nvSpPr>
        <p:spPr>
          <a:xfrm>
            <a:off x="3065688" y="3432373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3"/>
          </p:nvPr>
        </p:nvSpPr>
        <p:spPr>
          <a:xfrm>
            <a:off x="5293176" y="3432373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body" idx="4"/>
          </p:nvPr>
        </p:nvSpPr>
        <p:spPr>
          <a:xfrm>
            <a:off x="7520664" y="3432373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0"/>
          <p:cNvSpPr txBox="1">
            <a:spLocks noGrp="1"/>
          </p:cNvSpPr>
          <p:nvPr>
            <p:ph type="body" idx="5"/>
          </p:nvPr>
        </p:nvSpPr>
        <p:spPr>
          <a:xfrm>
            <a:off x="9748151" y="3432373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6"/>
          </p:nvPr>
        </p:nvSpPr>
        <p:spPr>
          <a:xfrm>
            <a:off x="838200" y="6016547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body" idx="7"/>
          </p:nvPr>
        </p:nvSpPr>
        <p:spPr>
          <a:xfrm>
            <a:off x="3065688" y="6016547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body" idx="8"/>
          </p:nvPr>
        </p:nvSpPr>
        <p:spPr>
          <a:xfrm>
            <a:off x="5293176" y="6016547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body" idx="9"/>
          </p:nvPr>
        </p:nvSpPr>
        <p:spPr>
          <a:xfrm>
            <a:off x="7520664" y="6016547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body" idx="13"/>
          </p:nvPr>
        </p:nvSpPr>
        <p:spPr>
          <a:xfrm>
            <a:off x="9748151" y="6016547"/>
            <a:ext cx="1986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None/>
              <a:defRPr sz="18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0"/>
          <p:cNvSpPr>
            <a:spLocks noGrp="1"/>
          </p:cNvSpPr>
          <p:nvPr>
            <p:ph type="body" idx="14"/>
          </p:nvPr>
        </p:nvSpPr>
        <p:spPr>
          <a:xfrm>
            <a:off x="996579" y="165652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0"/>
          <p:cNvSpPr>
            <a:spLocks noGrp="1"/>
          </p:cNvSpPr>
          <p:nvPr>
            <p:ph type="body" idx="15"/>
          </p:nvPr>
        </p:nvSpPr>
        <p:spPr>
          <a:xfrm>
            <a:off x="3224067" y="165652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40"/>
          <p:cNvSpPr>
            <a:spLocks noGrp="1"/>
          </p:cNvSpPr>
          <p:nvPr>
            <p:ph type="body" idx="16"/>
          </p:nvPr>
        </p:nvSpPr>
        <p:spPr>
          <a:xfrm>
            <a:off x="5451555" y="165652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0"/>
          <p:cNvSpPr>
            <a:spLocks noGrp="1"/>
          </p:cNvSpPr>
          <p:nvPr>
            <p:ph type="body" idx="17"/>
          </p:nvPr>
        </p:nvSpPr>
        <p:spPr>
          <a:xfrm>
            <a:off x="7679043" y="165652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40"/>
          <p:cNvSpPr>
            <a:spLocks noGrp="1"/>
          </p:cNvSpPr>
          <p:nvPr>
            <p:ph type="body" idx="18"/>
          </p:nvPr>
        </p:nvSpPr>
        <p:spPr>
          <a:xfrm>
            <a:off x="9906530" y="165652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0"/>
          <p:cNvSpPr>
            <a:spLocks noGrp="1"/>
          </p:cNvSpPr>
          <p:nvPr>
            <p:ph type="body" idx="19"/>
          </p:nvPr>
        </p:nvSpPr>
        <p:spPr>
          <a:xfrm>
            <a:off x="996579" y="427773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40"/>
          <p:cNvSpPr>
            <a:spLocks noGrp="1"/>
          </p:cNvSpPr>
          <p:nvPr>
            <p:ph type="body" idx="20"/>
          </p:nvPr>
        </p:nvSpPr>
        <p:spPr>
          <a:xfrm>
            <a:off x="3224067" y="427773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40"/>
          <p:cNvSpPr>
            <a:spLocks noGrp="1"/>
          </p:cNvSpPr>
          <p:nvPr>
            <p:ph type="body" idx="21"/>
          </p:nvPr>
        </p:nvSpPr>
        <p:spPr>
          <a:xfrm>
            <a:off x="5451555" y="427773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0"/>
          <p:cNvSpPr>
            <a:spLocks noGrp="1"/>
          </p:cNvSpPr>
          <p:nvPr>
            <p:ph type="body" idx="22"/>
          </p:nvPr>
        </p:nvSpPr>
        <p:spPr>
          <a:xfrm>
            <a:off x="7679043" y="427773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40"/>
          <p:cNvSpPr>
            <a:spLocks noGrp="1"/>
          </p:cNvSpPr>
          <p:nvPr>
            <p:ph type="body" idx="23"/>
          </p:nvPr>
        </p:nvSpPr>
        <p:spPr>
          <a:xfrm>
            <a:off x="9906530" y="4277730"/>
            <a:ext cx="1682400" cy="16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1"/>
            </a:lvl1pPr>
            <a:lvl2pPr marL="914400" lvl="1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3pPr>
            <a:lvl4pPr marL="182880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4pPr>
            <a:lvl5pPr marL="228600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— 1 Column Green">
  <p:cSld name="Wedge Layout — 1 Column Green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1" descr="A picture containing outdoor, d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8500" y="0"/>
            <a:ext cx="5143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>
            <a:off x="7301472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6310352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769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69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rot="10800000">
            <a:off x="-7855" y="-6877"/>
            <a:ext cx="8984928" cy="6883035"/>
          </a:xfrm>
          <a:custGeom>
            <a:avLst/>
            <a:gdLst/>
            <a:ahLst/>
            <a:cxnLst/>
            <a:rect l="l" t="t" r="r" b="b"/>
            <a:pathLst>
              <a:path w="11445768" h="10085033" extrusionOk="0">
                <a:moveTo>
                  <a:pt x="0" y="10085033"/>
                </a:moveTo>
                <a:lnTo>
                  <a:pt x="3513531" y="11396"/>
                </a:lnTo>
                <a:lnTo>
                  <a:pt x="11445768" y="0"/>
                </a:lnTo>
                <a:cubicBezTo>
                  <a:pt x="11438692" y="3354917"/>
                  <a:pt x="11435620" y="6727215"/>
                  <a:pt x="11428544" y="10082132"/>
                </a:cubicBezTo>
                <a:lnTo>
                  <a:pt x="0" y="100850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62" y="0"/>
            <a:ext cx="1862963" cy="361595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38200" y="496710"/>
            <a:ext cx="6973800" cy="56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Narrow — 1 Column Green">
  <p:cSld name="Wedge Layout Narrow — 1 Column Gree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2" descr="A picture containing outdoor, d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0571" y="0"/>
            <a:ext cx="69114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2"/>
          <p:cNvSpPr/>
          <p:nvPr/>
        </p:nvSpPr>
        <p:spPr>
          <a:xfrm>
            <a:off x="5280571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4289451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2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2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6178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2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6178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— 1 Column Blue">
  <p:cSld name="Wedge Layout — 1 Column Blue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3" descr="A blue sky with cloud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3700" y="1"/>
            <a:ext cx="5448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3"/>
          <p:cNvSpPr/>
          <p:nvPr/>
        </p:nvSpPr>
        <p:spPr>
          <a:xfrm>
            <a:off x="7301472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43"/>
          <p:cNvSpPr/>
          <p:nvPr/>
        </p:nvSpPr>
        <p:spPr>
          <a:xfrm>
            <a:off x="6310352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3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769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3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69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Narrow — 1 Column Blue">
  <p:cSld name="Wedge Layout Narrow — 1 Column Blu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4" descr="A blue sky with clouds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0571" y="1"/>
            <a:ext cx="6911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4"/>
          <p:cNvSpPr/>
          <p:nvPr/>
        </p:nvSpPr>
        <p:spPr>
          <a:xfrm>
            <a:off x="5280571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44"/>
          <p:cNvSpPr/>
          <p:nvPr/>
        </p:nvSpPr>
        <p:spPr>
          <a:xfrm>
            <a:off x="4289451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4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6178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6178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— 1 Column Yellow">
  <p:cSld name="Wedge Layout — 1 Column Yellow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8300" y="-2"/>
            <a:ext cx="54737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5"/>
          <p:cNvSpPr/>
          <p:nvPr/>
        </p:nvSpPr>
        <p:spPr>
          <a:xfrm>
            <a:off x="7301472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45"/>
          <p:cNvSpPr/>
          <p:nvPr/>
        </p:nvSpPr>
        <p:spPr>
          <a:xfrm>
            <a:off x="6310352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5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5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769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5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69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Narrow — 1 Column Yellow">
  <p:cSld name="Wedge Layout Narrow — 1 Column Yellow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0571" y="-2"/>
            <a:ext cx="691143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6"/>
          <p:cNvSpPr/>
          <p:nvPr/>
        </p:nvSpPr>
        <p:spPr>
          <a:xfrm>
            <a:off x="5280571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46"/>
          <p:cNvSpPr/>
          <p:nvPr/>
        </p:nvSpPr>
        <p:spPr>
          <a:xfrm>
            <a:off x="4289451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6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6178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6178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— 1 Column Teal">
  <p:cSld name="Wedge Layout — 1 Column Teal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1472" y="0"/>
            <a:ext cx="4890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7"/>
          <p:cNvSpPr/>
          <p:nvPr/>
        </p:nvSpPr>
        <p:spPr>
          <a:xfrm>
            <a:off x="7301472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47"/>
          <p:cNvSpPr/>
          <p:nvPr/>
        </p:nvSpPr>
        <p:spPr>
          <a:xfrm>
            <a:off x="6310352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7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7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7699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699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dge Layout Narrow — 1 Column Teal">
  <p:cSld name="Wedge Layout Narrow — 1 Column Teal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0600" y="0"/>
            <a:ext cx="7391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8"/>
          <p:cNvSpPr/>
          <p:nvPr/>
        </p:nvSpPr>
        <p:spPr>
          <a:xfrm>
            <a:off x="5280571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48"/>
          <p:cNvSpPr/>
          <p:nvPr/>
        </p:nvSpPr>
        <p:spPr>
          <a:xfrm>
            <a:off x="4289451" y="-1734"/>
            <a:ext cx="3766374" cy="6877671"/>
          </a:xfrm>
          <a:custGeom>
            <a:avLst/>
            <a:gdLst/>
            <a:ahLst/>
            <a:cxnLst/>
            <a:rect l="l" t="t" r="r" b="b"/>
            <a:pathLst>
              <a:path w="3766374" h="6877671" extrusionOk="0">
                <a:moveTo>
                  <a:pt x="3766374" y="0"/>
                </a:moveTo>
                <a:lnTo>
                  <a:pt x="1006023" y="6877671"/>
                </a:lnTo>
                <a:lnTo>
                  <a:pt x="0" y="6877366"/>
                </a:lnTo>
                <a:lnTo>
                  <a:pt x="0" y="766"/>
                </a:lnTo>
                <a:lnTo>
                  <a:pt x="3766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8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8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6178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6178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Wedge Layout — 1 Column Green Content">
  <p:cSld name="Left Wedge Layout — 1 Column Green Content">
    <p:bg>
      <p:bgPr>
        <a:solidFill>
          <a:schemeClr val="accen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9" descr="Shape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 l="16219" b="33554"/>
          <a:stretch/>
        </p:blipFill>
        <p:spPr>
          <a:xfrm>
            <a:off x="0" y="952500"/>
            <a:ext cx="7743806" cy="591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9"/>
          <p:cNvPicPr preferRelativeResize="0"/>
          <p:nvPr/>
        </p:nvPicPr>
        <p:blipFill rotWithShape="1">
          <a:blip r:embed="rId3">
            <a:alphaModFix/>
          </a:blip>
          <a:srcRect r="50455"/>
          <a:stretch/>
        </p:blipFill>
        <p:spPr>
          <a:xfrm>
            <a:off x="3122301" y="0"/>
            <a:ext cx="9069700" cy="686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9" descr="Shape&#10;&#10;Description automatically generated with low confidence"/>
          <p:cNvPicPr preferRelativeResize="0"/>
          <p:nvPr/>
        </p:nvPicPr>
        <p:blipFill rotWithShape="1">
          <a:blip r:embed="rId5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4152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body" idx="1"/>
          </p:nvPr>
        </p:nvSpPr>
        <p:spPr>
          <a:xfrm>
            <a:off x="838201" y="1600200"/>
            <a:ext cx="325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49"/>
          <p:cNvSpPr/>
          <p:nvPr/>
        </p:nvSpPr>
        <p:spPr>
          <a:xfrm>
            <a:off x="2637954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Wedge Layout — 1 Column Green Title">
  <p:cSld name="Left Wedge Layout — 1 Column Green Title">
    <p:bg>
      <p:bgPr>
        <a:solidFill>
          <a:schemeClr val="accen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0" descr="Shape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 l="16219" b="33554"/>
          <a:stretch/>
        </p:blipFill>
        <p:spPr>
          <a:xfrm>
            <a:off x="0" y="952500"/>
            <a:ext cx="7743806" cy="591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0"/>
          <p:cNvPicPr preferRelativeResize="0"/>
          <p:nvPr/>
        </p:nvPicPr>
        <p:blipFill rotWithShape="1">
          <a:blip r:embed="rId3">
            <a:alphaModFix/>
          </a:blip>
          <a:srcRect r="50455"/>
          <a:stretch/>
        </p:blipFill>
        <p:spPr>
          <a:xfrm>
            <a:off x="3122301" y="0"/>
            <a:ext cx="9069700" cy="686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0" descr="Shape&#10;&#10;Description automatically generated with low confidence"/>
          <p:cNvPicPr preferRelativeResize="0"/>
          <p:nvPr/>
        </p:nvPicPr>
        <p:blipFill rotWithShape="1">
          <a:blip r:embed="rId5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0"/>
          <p:cNvSpPr txBox="1">
            <a:spLocks noGrp="1"/>
          </p:cNvSpPr>
          <p:nvPr>
            <p:ph type="title"/>
          </p:nvPr>
        </p:nvSpPr>
        <p:spPr>
          <a:xfrm>
            <a:off x="838201" y="304800"/>
            <a:ext cx="33960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0"/>
          <p:cNvSpPr/>
          <p:nvPr/>
        </p:nvSpPr>
        <p:spPr>
          <a:xfrm>
            <a:off x="2637954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Wedge Layout — 1 Column Teal">
  <p:cSld name="Left Wedge Layout — 1 Column Teal">
    <p:bg>
      <p:bgPr>
        <a:solidFill>
          <a:schemeClr val="accent2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1" descr="Shape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 l="16219" b="33554"/>
          <a:stretch/>
        </p:blipFill>
        <p:spPr>
          <a:xfrm>
            <a:off x="0" y="952500"/>
            <a:ext cx="7743806" cy="591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1"/>
          <p:cNvPicPr preferRelativeResize="0"/>
          <p:nvPr/>
        </p:nvPicPr>
        <p:blipFill rotWithShape="1">
          <a:blip r:embed="rId3">
            <a:alphaModFix/>
          </a:blip>
          <a:srcRect r="50455"/>
          <a:stretch/>
        </p:blipFill>
        <p:spPr>
          <a:xfrm>
            <a:off x="3122301" y="0"/>
            <a:ext cx="9069700" cy="686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1" descr="Shape&#10;&#10;Description automatically generated with low confidence"/>
          <p:cNvPicPr preferRelativeResize="0"/>
          <p:nvPr/>
        </p:nvPicPr>
        <p:blipFill rotWithShape="1">
          <a:blip r:embed="rId5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1"/>
          <p:cNvSpPr/>
          <p:nvPr/>
        </p:nvSpPr>
        <p:spPr>
          <a:xfrm>
            <a:off x="2637954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1"/>
          <p:cNvSpPr txBox="1">
            <a:spLocks noGrp="1"/>
          </p:cNvSpPr>
          <p:nvPr>
            <p:ph type="title"/>
          </p:nvPr>
        </p:nvSpPr>
        <p:spPr>
          <a:xfrm>
            <a:off x="838201" y="304800"/>
            <a:ext cx="33960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199" y="304801"/>
            <a:ext cx="7660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>
                <a:solidFill>
                  <a:srgbClr val="283A4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8199" y="1600200"/>
            <a:ext cx="7660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None/>
              <a:defRPr sz="1600" b="1"/>
            </a:lvl1pPr>
            <a:lvl2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Arial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Char char="-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6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1662060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Wedge Layout — 1 Column Green">
  <p:cSld name="Left Wedge Layout — 1 Column Green">
    <p:bg>
      <p:bgPr>
        <a:solidFill>
          <a:schemeClr val="accent2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2" descr="Shape&#10;&#10;Description automatically generated with medium confidence"/>
          <p:cNvPicPr preferRelativeResize="0"/>
          <p:nvPr/>
        </p:nvPicPr>
        <p:blipFill rotWithShape="1">
          <a:blip r:embed="rId2">
            <a:alphaModFix amt="20000"/>
          </a:blip>
          <a:srcRect l="16219" b="33554"/>
          <a:stretch/>
        </p:blipFill>
        <p:spPr>
          <a:xfrm>
            <a:off x="0" y="952500"/>
            <a:ext cx="7743806" cy="5912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2"/>
          <p:cNvPicPr preferRelativeResize="0"/>
          <p:nvPr/>
        </p:nvPicPr>
        <p:blipFill rotWithShape="1">
          <a:blip r:embed="rId3">
            <a:alphaModFix/>
          </a:blip>
          <a:srcRect r="50455"/>
          <a:stretch/>
        </p:blipFill>
        <p:spPr>
          <a:xfrm>
            <a:off x="3122301" y="0"/>
            <a:ext cx="9069700" cy="686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2" descr="Shape&#10;&#10;Description automatically generated with low confidence"/>
          <p:cNvPicPr preferRelativeResize="0"/>
          <p:nvPr/>
        </p:nvPicPr>
        <p:blipFill rotWithShape="1">
          <a:blip r:embed="rId5">
            <a:alphaModFix amt="10000"/>
          </a:blip>
          <a:srcRect/>
          <a:stretch/>
        </p:blipFill>
        <p:spPr>
          <a:xfrm>
            <a:off x="11668359" y="6103621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2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4152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52"/>
          <p:cNvSpPr txBox="1">
            <a:spLocks noGrp="1"/>
          </p:cNvSpPr>
          <p:nvPr>
            <p:ph type="body" idx="1"/>
          </p:nvPr>
        </p:nvSpPr>
        <p:spPr>
          <a:xfrm>
            <a:off x="838201" y="1600200"/>
            <a:ext cx="325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52"/>
          <p:cNvSpPr/>
          <p:nvPr/>
        </p:nvSpPr>
        <p:spPr>
          <a:xfrm>
            <a:off x="2637954" y="1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dk1">
              <a:alpha val="1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id Background - Green">
  <p:cSld name="Solid Background - Green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3" descr="A picture containing outdoor, d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3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3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3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0896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53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id Background - Blue">
  <p:cSld name="Solid Background - Blu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4" descr="A blue sky with cloud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4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4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4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0896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54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id Background - Yellow">
  <p:cSld name="Solid Background - Yellow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2000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5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5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5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0896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5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id Background - Teal">
  <p:cSld name="Solid Background - Teal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6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6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6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0896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56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Header - Green Smoke">
  <p:cSld name="White Header - Green Smoke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57" descr="A picture containing outdoor, d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7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7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57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57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Header - Blue Smoke">
  <p:cSld name="White Header - Blue Smoke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8" descr="A blue sky with cloud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8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8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5" name="Google Shape;465;p58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8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58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Header - Yellow Smoke">
  <p:cSld name="White Header - Yellow Smoke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9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3" name="Google Shape;473;p59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9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59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Header - Teal Smoke">
  <p:cSld name="White Header - Teal Smoke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6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0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0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0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0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60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Header - Green Bottom">
  <p:cSld name="White Header - Green Bottom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1"/>
          <p:cNvSpPr/>
          <p:nvPr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rgbClr val="C3F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1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1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9" name="Google Shape;489;p61" descr="Shape&#10;&#10;Description automatically generated with low confidence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1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61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-2">
  <p:cSld name="Agenda-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2263"/>
            <a:ext cx="5175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5173901" y="2263"/>
            <a:ext cx="457200" cy="685800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07063"/>
            <a:ext cx="43374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>
                <a:solidFill>
                  <a:srgbClr val="283A4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7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1662060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4335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None/>
              <a:defRPr sz="1600" b="1"/>
            </a:lvl1pPr>
            <a:lvl2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Arial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Char char="-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NTR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376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Header - Gray Bottom">
  <p:cSld name="White Header - Gray Bottom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2"/>
          <p:cNvSpPr/>
          <p:nvPr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rgbClr val="EFEF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2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6" name="Google Shape;496;p62" descr="Shape&#10;&#10;Description automatically generated with low confidence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2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62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ed Header - Green">
  <p:cSld name="Colored Header - Green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3" descr="A picture containing outdoor, d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3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 b="1">
                <a:solidFill>
                  <a:srgbClr val="283A4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3" name="Google Shape;50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3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ed Header - Blue">
  <p:cSld name="Colored Header - Blue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4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9" name="Google Shape;50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4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4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ed Header - Yellow">
  <p:cSld name="Colored Header - Yellow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5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2000" cy="160020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5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 b="1">
                <a:solidFill>
                  <a:srgbClr val="283A4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5" name="Google Shape;51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5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65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ed Header - Teal">
  <p:cSld name="Colored Header - Teal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6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6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 b="1">
                <a:solidFill>
                  <a:srgbClr val="283A4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1" name="Google Shape;52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66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6"/>
          <p:cNvSpPr txBox="1">
            <a:spLocks noGrp="1"/>
          </p:cNvSpPr>
          <p:nvPr>
            <p:ph type="body" idx="1"/>
          </p:nvPr>
        </p:nvSpPr>
        <p:spPr>
          <a:xfrm>
            <a:off x="838200" y="1830070"/>
            <a:ext cx="108966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Color Centered Headline">
  <p:cSld name="Full Color Centered Headline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3F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7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10350600" cy="5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7" name="Google Shape;527;p67" descr="Shape&#10;&#10;Description automatically generated with low confidence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7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Color Page - Green">
  <p:cSld name="Full Color Page - Green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8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3F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0223500" y="1978336"/>
            <a:ext cx="1968500" cy="487966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8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10896600" cy="3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3" name="Google Shape;533;p68" descr="Shape&#10;&#10;Description automatically generated with low confidence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8"/>
          <p:cNvSpPr txBox="1">
            <a:spLocks noGrp="1"/>
          </p:cNvSpPr>
          <p:nvPr>
            <p:ph type="body" idx="1"/>
          </p:nvPr>
        </p:nvSpPr>
        <p:spPr>
          <a:xfrm>
            <a:off x="838200" y="4044950"/>
            <a:ext cx="10896600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68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Layout - Case Study">
  <p:cSld name="Sample Layout - Case Study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9"/>
          <p:cNvSpPr txBox="1">
            <a:spLocks noGrp="1"/>
          </p:cNvSpPr>
          <p:nvPr>
            <p:ph type="body" idx="1"/>
          </p:nvPr>
        </p:nvSpPr>
        <p:spPr>
          <a:xfrm>
            <a:off x="838200" y="1972003"/>
            <a:ext cx="6244500" cy="20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 b="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69"/>
          <p:cNvSpPr txBox="1">
            <a:spLocks noGrp="1"/>
          </p:cNvSpPr>
          <p:nvPr>
            <p:ph type="body" idx="2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  <a:defRPr sz="1200" b="1"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9" name="Google Shape;53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9"/>
          <p:cNvSpPr txBox="1">
            <a:spLocks noGrp="1"/>
          </p:cNvSpPr>
          <p:nvPr>
            <p:ph type="title"/>
          </p:nvPr>
        </p:nvSpPr>
        <p:spPr>
          <a:xfrm>
            <a:off x="838200" y="777492"/>
            <a:ext cx="62445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69"/>
          <p:cNvSpPr txBox="1">
            <a:spLocks noGrp="1"/>
          </p:cNvSpPr>
          <p:nvPr>
            <p:ph type="body" idx="3"/>
          </p:nvPr>
        </p:nvSpPr>
        <p:spPr>
          <a:xfrm>
            <a:off x="838200" y="3638879"/>
            <a:ext cx="19176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800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p69"/>
          <p:cNvSpPr txBox="1">
            <a:spLocks noGrp="1"/>
          </p:cNvSpPr>
          <p:nvPr>
            <p:ph type="body" idx="4"/>
          </p:nvPr>
        </p:nvSpPr>
        <p:spPr>
          <a:xfrm>
            <a:off x="3001537" y="3638879"/>
            <a:ext cx="19176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800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p69"/>
          <p:cNvSpPr txBox="1">
            <a:spLocks noGrp="1"/>
          </p:cNvSpPr>
          <p:nvPr>
            <p:ph type="body" idx="5"/>
          </p:nvPr>
        </p:nvSpPr>
        <p:spPr>
          <a:xfrm>
            <a:off x="5164874" y="3638879"/>
            <a:ext cx="19176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800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69"/>
          <p:cNvSpPr txBox="1">
            <a:spLocks noGrp="1"/>
          </p:cNvSpPr>
          <p:nvPr>
            <p:ph type="body" idx="6"/>
          </p:nvPr>
        </p:nvSpPr>
        <p:spPr>
          <a:xfrm>
            <a:off x="838200" y="5020003"/>
            <a:ext cx="19176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800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69"/>
          <p:cNvSpPr txBox="1">
            <a:spLocks noGrp="1"/>
          </p:cNvSpPr>
          <p:nvPr>
            <p:ph type="body" idx="7"/>
          </p:nvPr>
        </p:nvSpPr>
        <p:spPr>
          <a:xfrm>
            <a:off x="3001537" y="5020003"/>
            <a:ext cx="19176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800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69"/>
          <p:cNvSpPr txBox="1">
            <a:spLocks noGrp="1"/>
          </p:cNvSpPr>
          <p:nvPr>
            <p:ph type="body" idx="8"/>
          </p:nvPr>
        </p:nvSpPr>
        <p:spPr>
          <a:xfrm>
            <a:off x="5164874" y="5020003"/>
            <a:ext cx="1917600" cy="13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800"/>
              <a:buNone/>
              <a:defRPr sz="2800" b="1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600"/>
              <a:buNone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TEC Savings">
  <p:cSld name="TTEC Savings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534237" cy="132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0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0"/>
          <p:cNvSpPr/>
          <p:nvPr/>
        </p:nvSpPr>
        <p:spPr>
          <a:xfrm>
            <a:off x="5401037" y="1600199"/>
            <a:ext cx="6791100" cy="5257800"/>
          </a:xfrm>
          <a:prstGeom prst="rect">
            <a:avLst/>
          </a:prstGeom>
          <a:solidFill>
            <a:srgbClr val="C3F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sp>
        <p:nvSpPr>
          <p:cNvPr id="552" name="Google Shape;552;p70"/>
          <p:cNvSpPr txBox="1">
            <a:spLocks noGrp="1"/>
          </p:cNvSpPr>
          <p:nvPr>
            <p:ph type="title"/>
          </p:nvPr>
        </p:nvSpPr>
        <p:spPr>
          <a:xfrm>
            <a:off x="838200" y="304799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70"/>
          <p:cNvSpPr txBox="1">
            <a:spLocks noGrp="1"/>
          </p:cNvSpPr>
          <p:nvPr>
            <p:ph type="body" idx="1"/>
          </p:nvPr>
        </p:nvSpPr>
        <p:spPr>
          <a:xfrm>
            <a:off x="684273" y="1889124"/>
            <a:ext cx="4206300" cy="4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70"/>
          <p:cNvSpPr txBox="1">
            <a:spLocks noGrp="1"/>
          </p:cNvSpPr>
          <p:nvPr>
            <p:ph type="body" idx="2"/>
          </p:nvPr>
        </p:nvSpPr>
        <p:spPr>
          <a:xfrm>
            <a:off x="5400675" y="1798637"/>
            <a:ext cx="6791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o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70"/>
          <p:cNvSpPr txBox="1"/>
          <p:nvPr/>
        </p:nvSpPr>
        <p:spPr>
          <a:xfrm>
            <a:off x="8602353" y="2323050"/>
            <a:ext cx="2613900" cy="18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Workforce intelligence</a:t>
            </a:r>
            <a:endParaRPr sz="145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Productivity improvement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50" b="1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 process automation </a:t>
            </a:r>
            <a:r>
              <a:rPr lang="en-US" sz="1400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16% Productivity improvement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50" b="1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Messaging optimization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2% Productivity improvement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83A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0"/>
          <p:cNvSpPr/>
          <p:nvPr/>
        </p:nvSpPr>
        <p:spPr>
          <a:xfrm>
            <a:off x="7044454" y="5569578"/>
            <a:ext cx="5147400" cy="152400"/>
          </a:xfrm>
          <a:prstGeom prst="rect">
            <a:avLst/>
          </a:prstGeom>
          <a:solidFill>
            <a:srgbClr val="63DA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3248" y="2400721"/>
            <a:ext cx="2068805" cy="1445329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0"/>
          <p:cNvSpPr/>
          <p:nvPr/>
        </p:nvSpPr>
        <p:spPr>
          <a:xfrm>
            <a:off x="7398321" y="2308947"/>
            <a:ext cx="1133700" cy="1692900"/>
          </a:xfrm>
          <a:prstGeom prst="rect">
            <a:avLst/>
          </a:prstGeom>
          <a:solidFill>
            <a:srgbClr val="C3FF87">
              <a:alpha val="8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0"/>
          <p:cNvSpPr/>
          <p:nvPr/>
        </p:nvSpPr>
        <p:spPr>
          <a:xfrm flipH="1">
            <a:off x="5400900" y="4164480"/>
            <a:ext cx="6791100" cy="1405200"/>
          </a:xfrm>
          <a:prstGeom prst="rect">
            <a:avLst/>
          </a:prstGeom>
          <a:solidFill>
            <a:srgbClr val="3D5765"/>
          </a:solidFill>
          <a:ln>
            <a:noFill/>
          </a:ln>
        </p:spPr>
        <p:txBody>
          <a:bodyPr spcFirstLastPara="1" wrap="square" lIns="29800" tIns="29800" rIns="29800" bIns="298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3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0"/>
          <p:cNvSpPr txBox="1"/>
          <p:nvPr/>
        </p:nvSpPr>
        <p:spPr>
          <a:xfrm>
            <a:off x="7044454" y="4342002"/>
            <a:ext cx="45447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3FF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$##.##/HR</a:t>
            </a:r>
            <a:r>
              <a:rPr lang="en-US" sz="1600">
                <a:solidFill>
                  <a:srgbClr val="C3FF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(Location)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FFD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$#.##M</a:t>
            </a:r>
            <a:r>
              <a:rPr lang="en-US" sz="1600">
                <a:solidFill>
                  <a:srgbClr val="00FFD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Annual Labor Cost</a:t>
            </a:r>
            <a:endParaRPr sz="1600">
              <a:solidFill>
                <a:srgbClr val="00FFD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1" name="Google Shape;561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4122" y="2400721"/>
            <a:ext cx="2066544" cy="144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70" descr="Shape&#10;&#10;Description automatically generated with low confidence"/>
          <p:cNvPicPr preferRelativeResize="0"/>
          <p:nvPr/>
        </p:nvPicPr>
        <p:blipFill rotWithShape="1">
          <a:blip r:embed="rId4">
            <a:alphaModFix amt="10000"/>
          </a:blip>
          <a:srcRect/>
          <a:stretch/>
        </p:blipFill>
        <p:spPr>
          <a:xfrm>
            <a:off x="11668359" y="6103619"/>
            <a:ext cx="3048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163333"/>
            <a:ext cx="5803902" cy="140707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0"/>
          <p:cNvSpPr txBox="1"/>
          <p:nvPr/>
        </p:nvSpPr>
        <p:spPr>
          <a:xfrm>
            <a:off x="1105364" y="4342002"/>
            <a:ext cx="4092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D5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$##.##/HR</a:t>
            </a:r>
            <a:r>
              <a:rPr lang="en-US" sz="1600">
                <a:solidFill>
                  <a:srgbClr val="3D5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(Location)</a:t>
            </a:r>
            <a:endParaRPr sz="1600">
              <a:solidFill>
                <a:srgbClr val="3D57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D5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$#.##M</a:t>
            </a:r>
            <a:r>
              <a:rPr lang="en-US" sz="1600">
                <a:solidFill>
                  <a:srgbClr val="3D57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Annual Labor Cost</a:t>
            </a:r>
            <a:endParaRPr sz="1600">
              <a:solidFill>
                <a:srgbClr val="3D576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0"/>
          <p:cNvSpPr txBox="1"/>
          <p:nvPr/>
        </p:nvSpPr>
        <p:spPr>
          <a:xfrm>
            <a:off x="7044454" y="5800332"/>
            <a:ext cx="297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$###k</a:t>
            </a:r>
            <a:r>
              <a:rPr lang="en-US" sz="1600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Savings </a:t>
            </a:r>
            <a:endParaRPr/>
          </a:p>
        </p:txBody>
      </p:sp>
      <p:pic>
        <p:nvPicPr>
          <p:cNvPr id="566" name="Google Shape;566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9792" y="2518494"/>
            <a:ext cx="928514" cy="123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 2">
    <p:bg>
      <p:bgPr>
        <a:solidFill>
          <a:srgbClr val="D8D8D8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1"/>
          <p:cNvSpPr>
            <a:spLocks noGrp="1"/>
          </p:cNvSpPr>
          <p:nvPr>
            <p:ph type="pic" idx="2"/>
          </p:nvPr>
        </p:nvSpPr>
        <p:spPr>
          <a:xfrm>
            <a:off x="2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69" name="Google Shape;569;p71"/>
          <p:cNvSpPr txBox="1">
            <a:spLocks noGrp="1"/>
          </p:cNvSpPr>
          <p:nvPr>
            <p:ph type="title"/>
          </p:nvPr>
        </p:nvSpPr>
        <p:spPr>
          <a:xfrm>
            <a:off x="1" y="3754797"/>
            <a:ext cx="5219700" cy="60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0075" tIns="0" rIns="182875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0" name="Google Shape;570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958" y="5934636"/>
            <a:ext cx="983285" cy="491643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71"/>
          <p:cNvSpPr txBox="1">
            <a:spLocks noGrp="1"/>
          </p:cNvSpPr>
          <p:nvPr>
            <p:ph type="body" idx="1"/>
          </p:nvPr>
        </p:nvSpPr>
        <p:spPr>
          <a:xfrm>
            <a:off x="808136" y="4542102"/>
            <a:ext cx="5897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Google Shape;572;p71"/>
          <p:cNvSpPr txBox="1">
            <a:spLocks noGrp="1"/>
          </p:cNvSpPr>
          <p:nvPr>
            <p:ph type="body" idx="3"/>
          </p:nvPr>
        </p:nvSpPr>
        <p:spPr>
          <a:xfrm>
            <a:off x="8229600" y="6024283"/>
            <a:ext cx="33768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1 Column">
  <p:cSld name="Default Layout — 1 Colum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0896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2-Column Single Text Box">
  <p:cSld name="Default Layout — 2-Column Single Text Box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10896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 — 2 Columns">
  <p:cSld name="Default Layout — 2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04801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525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6477000" y="1600200"/>
            <a:ext cx="5257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o"/>
              <a:defRPr sz="1600"/>
            </a:lvl4pPr>
            <a:lvl5pPr marL="228600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Char char="-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600201"/>
            <a:ext cx="108966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A43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Arial"/>
              <a:buChar char="-"/>
              <a:defRPr sz="1600" b="0" i="0" u="none" strike="noStrike" cap="none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04799"/>
            <a:ext cx="10896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000"/>
              <a:buFont typeface="Century Gothic"/>
              <a:buNone/>
              <a:defRPr sz="3000" b="1" i="0" u="none" strike="noStrike" cap="none">
                <a:solidFill>
                  <a:srgbClr val="283A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1" descr="Shape&#10;&#10;Description automatically generated with low confidence"/>
          <p:cNvPicPr preferRelativeResize="0"/>
          <p:nvPr/>
        </p:nvPicPr>
        <p:blipFill rotWithShape="1">
          <a:blip r:embed="rId71">
            <a:alphaModFix amt="10000"/>
          </a:blip>
          <a:srcRect/>
          <a:stretch/>
        </p:blipFill>
        <p:spPr>
          <a:xfrm>
            <a:off x="11668359" y="6103620"/>
            <a:ext cx="3048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38200" y="6517249"/>
            <a:ext cx="333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r>
              <a:rPr lang="en-US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©</a:t>
            </a:r>
            <a:r>
              <a:rPr lang="en-US" sz="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TTEC. Confidential and Proprietary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888">
          <p15:clr>
            <a:srgbClr val="F26B43"/>
          </p15:clr>
        </p15:guide>
        <p15:guide id="2" pos="528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008">
          <p15:clr>
            <a:srgbClr val="F26B43"/>
          </p15:clr>
        </p15:guide>
        <p15:guide id="6" orient="horz" pos="4200">
          <p15:clr>
            <a:srgbClr val="F26B43"/>
          </p15:clr>
        </p15:guide>
        <p15:guide id="7" orient="horz" pos="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2"/>
          <p:cNvSpPr/>
          <p:nvPr/>
        </p:nvSpPr>
        <p:spPr>
          <a:xfrm>
            <a:off x="0" y="0"/>
            <a:ext cx="4893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2"/>
          <p:cNvSpPr txBox="1"/>
          <p:nvPr/>
        </p:nvSpPr>
        <p:spPr>
          <a:xfrm>
            <a:off x="285987" y="1799559"/>
            <a:ext cx="427695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200"/>
              <a:buFont typeface="Century Gothic"/>
              <a:buNone/>
            </a:pPr>
            <a:r>
              <a:rPr lang="bg-BG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 за развитие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200"/>
              <a:buFont typeface="Century Gothic"/>
              <a:buNone/>
            </a:pPr>
            <a:r>
              <a:rPr lang="bg-BG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</a:t>
            </a:r>
            <a:r>
              <a:rPr lang="en-US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bg-BG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отдела и медийната политика на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3200"/>
              <a:buFont typeface="Century Gothic"/>
              <a:buNone/>
            </a:pPr>
            <a:r>
              <a:rPr lang="bg-BG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ПФК Левски</a:t>
            </a:r>
            <a:endParaRPr sz="36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1" name="Google Shape;581;p72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72"/>
          <p:cNvSpPr txBox="1"/>
          <p:nvPr/>
        </p:nvSpPr>
        <p:spPr>
          <a:xfrm>
            <a:off x="123025" y="6120450"/>
            <a:ext cx="207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July, 2023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5CCCE8-B2C1-8854-FE0E-4CD158E3A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001" y="1477396"/>
            <a:ext cx="3771165" cy="30428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9E97A7-EE45-AD85-6C90-4EE1DB1108E3}"/>
              </a:ext>
            </a:extLst>
          </p:cNvPr>
          <p:cNvSpPr/>
          <p:nvPr/>
        </p:nvSpPr>
        <p:spPr>
          <a:xfrm>
            <a:off x="11280618" y="5911913"/>
            <a:ext cx="788357" cy="855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3"/>
          <p:cNvSpPr/>
          <p:nvPr/>
        </p:nvSpPr>
        <p:spPr>
          <a:xfrm>
            <a:off x="7727797" y="0"/>
            <a:ext cx="4464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600" y="82782"/>
            <a:ext cx="6535625" cy="677522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7727791" y="-3458"/>
            <a:ext cx="3259665" cy="6873765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1"/>
          </p:nvPr>
        </p:nvSpPr>
        <p:spPr>
          <a:xfrm>
            <a:off x="428575" y="1183779"/>
            <a:ext cx="10896600" cy="4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Една от най-важните задачи, която пиар екипът има, е да проследява на дневна база цялата информация, която излиза за Левски в медийното пространство. Едва когато имаме пълната картина, тогава можем да поставим и конкретните задачи как да се развива имиджово клубът.</a:t>
            </a:r>
            <a:endParaRPr lang="en-GB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Тук е важно да се следи и информацията за ключовите лица в клуба в частна форма – собственик, изпълнителен директор, спонсор, треньор. Дори материалите да са лично насочени към тях, пиар отделът на клуба трябва да е в течение. С оглед на факта, че е нерядка практика поради незнание или пък умишлено с цел да се внася смут, да се пускат откровени неистини, мониторингът на всяка такава информация е много важен, за да се оценява рискът от медиен пожар, който може да пламне.</a:t>
            </a:r>
            <a:endParaRPr lang="en-GB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</p:txBody>
      </p:sp>
      <p:sp>
        <p:nvSpPr>
          <p:cNvPr id="594" name="Google Shape;594;p73"/>
          <p:cNvSpPr txBox="1">
            <a:spLocks noGrp="1"/>
          </p:cNvSpPr>
          <p:nvPr>
            <p:ph type="body" idx="3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Optimus Weekly Business Review M05W2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3"/>
          <p:cNvSpPr txBox="1">
            <a:spLocks noGrp="1"/>
          </p:cNvSpPr>
          <p:nvPr>
            <p:ph type="body" idx="3"/>
          </p:nvPr>
        </p:nvSpPr>
        <p:spPr>
          <a:xfrm>
            <a:off x="0" y="-3460"/>
            <a:ext cx="12192000" cy="40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bg-BG" sz="2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Ежедневен скрийнинг на информацията за Левски</a:t>
            </a: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8F765D-8870-933B-8E25-28623E61762A}"/>
              </a:ext>
            </a:extLst>
          </p:cNvPr>
          <p:cNvSpPr/>
          <p:nvPr/>
        </p:nvSpPr>
        <p:spPr>
          <a:xfrm>
            <a:off x="986828" y="6382693"/>
            <a:ext cx="2245259" cy="384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3"/>
          <p:cNvSpPr/>
          <p:nvPr/>
        </p:nvSpPr>
        <p:spPr>
          <a:xfrm>
            <a:off x="6192570" y="0"/>
            <a:ext cx="59995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6" y="91039"/>
            <a:ext cx="10532821" cy="67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6096000" y="91039"/>
            <a:ext cx="5109171" cy="6779268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1"/>
          </p:nvPr>
        </p:nvSpPr>
        <p:spPr>
          <a:xfrm>
            <a:off x="428575" y="1183779"/>
            <a:ext cx="10896600" cy="4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Пиар отделът трябва да има ясна представа какъв е имиджът на клуба. Тук е важно какво е отношението на медиите – тонът и добронамереността, когато се пише за Левски, както и отношението на феновете.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Трябва да се следят както медиите, така и социалните мрежи и оценките на фенове.</a:t>
            </a:r>
            <a:endParaRPr lang="en-GB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 е целенасочена работа за максимално добър имидж на клуба на ежедневна база. За да се случва това, основна задача е клубът да е максимално близо до привържениците. Да чувстват Левски като свой и респективно да бъдат склонни да помагат.</a:t>
            </a:r>
            <a:endParaRPr lang="en-GB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</p:txBody>
      </p:sp>
      <p:sp>
        <p:nvSpPr>
          <p:cNvPr id="594" name="Google Shape;594;p73"/>
          <p:cNvSpPr txBox="1">
            <a:spLocks noGrp="1"/>
          </p:cNvSpPr>
          <p:nvPr>
            <p:ph type="body" idx="3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Optimus Weekly Business Review M05W2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3"/>
          <p:cNvSpPr txBox="1">
            <a:spLocks noGrp="1"/>
          </p:cNvSpPr>
          <p:nvPr>
            <p:ph type="body" idx="3"/>
          </p:nvPr>
        </p:nvSpPr>
        <p:spPr>
          <a:xfrm>
            <a:off x="0" y="-3460"/>
            <a:ext cx="12192000" cy="40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283A43"/>
              </a:buClr>
              <a:buSzPts val="1200"/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Анализ имиджа на клуба и работа за подобряването му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8F765D-8870-933B-8E25-28623E61762A}"/>
              </a:ext>
            </a:extLst>
          </p:cNvPr>
          <p:cNvSpPr/>
          <p:nvPr/>
        </p:nvSpPr>
        <p:spPr>
          <a:xfrm>
            <a:off x="986828" y="6382693"/>
            <a:ext cx="2245259" cy="384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5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3"/>
          <p:cNvSpPr/>
          <p:nvPr/>
        </p:nvSpPr>
        <p:spPr>
          <a:xfrm>
            <a:off x="6246892" y="0"/>
            <a:ext cx="59452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09057"/>
            <a:ext cx="10664981" cy="6448943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6246891" y="-3456"/>
            <a:ext cx="4996004" cy="6858000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1"/>
          </p:nvPr>
        </p:nvSpPr>
        <p:spPr>
          <a:xfrm>
            <a:off x="428575" y="1183779"/>
            <a:ext cx="10896600" cy="4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</a:t>
            </a: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Пиарът трябва да има отлични познанията за медийната среда и лични познанства в медиите.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е да се набляга на добрите неща, които се случват в клуба – добри инициативи, позитивни сигнали, да се акцентира върху отделните членове на ръководството  и работата им по ресори. Да се </a:t>
            </a:r>
            <a:r>
              <a:rPr lang="bg-BG" sz="1800" b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набляга на</a:t>
            </a:r>
            <a:r>
              <a:rPr lang="bg-BG" sz="18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ангажираността на спонсора с Левски. Това трябва да се случва както чрез нарочни съобщения директно от клуба, така и чрез връзките на пиара, който да подава определени материали в медии. Важно е да се намери баланс между двата метода и във всеки случай феновете да се чувстват информирани и близко до клуба.</a:t>
            </a:r>
            <a:endParaRPr lang="en-GB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bg2"/>
              </a:solidFill>
            </a:endParaRPr>
          </a:p>
        </p:txBody>
      </p:sp>
      <p:sp>
        <p:nvSpPr>
          <p:cNvPr id="594" name="Google Shape;594;p73"/>
          <p:cNvSpPr txBox="1">
            <a:spLocks noGrp="1"/>
          </p:cNvSpPr>
          <p:nvPr>
            <p:ph type="body" idx="3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Optimus Weekly Business Review M05W2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3"/>
          <p:cNvSpPr txBox="1">
            <a:spLocks noGrp="1"/>
          </p:cNvSpPr>
          <p:nvPr>
            <p:ph type="body" idx="3"/>
          </p:nvPr>
        </p:nvSpPr>
        <p:spPr>
          <a:xfrm>
            <a:off x="0" y="-3460"/>
            <a:ext cx="12192000" cy="40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283A43"/>
              </a:buClr>
              <a:buSzPts val="1200"/>
            </a:pP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Анализ имиджа на клуба и работа за подобряването му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8F765D-8870-933B-8E25-28623E61762A}"/>
              </a:ext>
            </a:extLst>
          </p:cNvPr>
          <p:cNvSpPr/>
          <p:nvPr/>
        </p:nvSpPr>
        <p:spPr>
          <a:xfrm>
            <a:off x="986828" y="6382693"/>
            <a:ext cx="2245259" cy="384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5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3"/>
          <p:cNvSpPr/>
          <p:nvPr/>
        </p:nvSpPr>
        <p:spPr>
          <a:xfrm>
            <a:off x="6174464" y="0"/>
            <a:ext cx="6017634" cy="6854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" y="82782"/>
            <a:ext cx="10429324" cy="6775218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6096001" y="-3458"/>
            <a:ext cx="4891456" cy="6858001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1"/>
          </p:nvPr>
        </p:nvSpPr>
        <p:spPr>
          <a:xfrm>
            <a:off x="371192" y="1240325"/>
            <a:ext cx="11820807" cy="505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bg2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Срещи на членове на ръководството и спонсора с фенове от цялата страна при всеки удобен повод. По този начин да се подчертае връзката на шефовете с привържениците.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bg-BG" sz="1900" b="0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 продължат инициативи като ходене по училища.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Да се оказва подкрепа на външни инициативи на привърженици като облагородяването на „Герена“.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Организиране на „син“ празник преди всеки домакински мач, както и на всякакви други важни за клуба събития и дати. В това число може да се включат бирени фестове преди мач, срещи с ветерани и легенди на клуба, беседи за историята на Левски, насочени към най-малките.</a:t>
            </a:r>
            <a:endParaRPr lang="en-GB" sz="19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се търси повече ангажираност от ветераните към Левски. В тази връзка да се организират по-често мачове като този в Поморие. Да се отразява присъствието на „сини“ легенди на „Герена“ на всеки мач. Да се акцентира колко те са съпричастни и зад клуба си и това ръководство.</a:t>
            </a:r>
            <a:endParaRPr lang="en-GB" sz="19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19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 да се помисли на някакъв период  да се организира ден на отворените врати на „Герена“ (подобен на този на рождения ден на клуба) – да има възможност да се види как работят всички  - от първия отбор до администрацята.</a:t>
            </a:r>
            <a:endParaRPr lang="en-GB" sz="19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Още повече игри и инициативи съвместно със спонсора на клуба. Така ще се насочи умишлено още повече вниманието на привържениците към  това, което те правят за клуба.</a:t>
            </a:r>
            <a:endParaRPr lang="en-GB" sz="19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19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продължи с инициативи тип „Семеен сектор“. Може да се разшири, като се канят деца в неравстойно положение, деца от домове за сираци и всичко това да бъде отразявано подобаващо в медиите. Левски трябва да бъде социално ангажиран клуб и да се подчертава чрез всички инициативи, че „Герена“ е безопасно и спокойно място за празник, на което всеки е добре дошъл. </a:t>
            </a:r>
            <a:endParaRPr lang="en-GB" sz="19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9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се правят изненади на дългогодишни фенове – подарък на екип или абонаментна карта, която да му се дава лично от някой футболист, ръководител, легенда, като това се заснема, разбира се.</a:t>
            </a:r>
            <a:endParaRPr lang="en-GB" sz="19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1900" b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търси сътрудничество и с другите спортни клубове на Левски с цел засилване на чувството за голямо семейство.</a:t>
            </a:r>
            <a:endParaRPr lang="en-GB" sz="19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1900" b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594" name="Google Shape;594;p73"/>
          <p:cNvSpPr txBox="1">
            <a:spLocks noGrp="1"/>
          </p:cNvSpPr>
          <p:nvPr>
            <p:ph type="body" idx="3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Optimus Weekly Business Review M05W2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3"/>
          <p:cNvSpPr txBox="1">
            <a:spLocks noGrp="1"/>
          </p:cNvSpPr>
          <p:nvPr>
            <p:ph type="body" idx="3"/>
          </p:nvPr>
        </p:nvSpPr>
        <p:spPr>
          <a:xfrm>
            <a:off x="0" y="-3460"/>
            <a:ext cx="12192000" cy="40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283A43"/>
              </a:buClr>
              <a:buSzPts val="1200"/>
            </a:pPr>
            <a:r>
              <a:rPr lang="bg-B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20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Продължаване на добрите инициативи и грижата за тяхното пълно отразяване 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8F765D-8870-933B-8E25-28623E61762A}"/>
              </a:ext>
            </a:extLst>
          </p:cNvPr>
          <p:cNvSpPr/>
          <p:nvPr/>
        </p:nvSpPr>
        <p:spPr>
          <a:xfrm>
            <a:off x="986828" y="6382693"/>
            <a:ext cx="2245259" cy="384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0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3"/>
          <p:cNvSpPr/>
          <p:nvPr/>
        </p:nvSpPr>
        <p:spPr>
          <a:xfrm>
            <a:off x="6174464" y="0"/>
            <a:ext cx="6017634" cy="6854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" y="82782"/>
            <a:ext cx="10429324" cy="6775218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6096001" y="-3458"/>
            <a:ext cx="4891456" cy="6858001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1"/>
          </p:nvPr>
        </p:nvSpPr>
        <p:spPr>
          <a:xfrm>
            <a:off x="428575" y="1183779"/>
            <a:ext cx="11763424" cy="510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tx1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актуалната медийна среда в България е повече от ясно, че ще има много медии, които по една или друга причина ще са войнствено настроени към Левски.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Целта обаче трябва да бъдат нормалните, умерени и честни представители на медиите, с които Левски да бъде в добри отношения.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дава регулярно информация през тях до феновете, дали чрез пресконференции, дали чрез медийни изяви, за да има у феновете и медиите чувството за пълна прозрачност във всеки един момент.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 се правят по-чести срещи с медиите и по този начин да им се подава позитивна информация за случващото се в клуба. Левски трябва да има визията на отворен към феновете си клуб, който не крие абсолютно нищо.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 да се помисли за открити медийни дни, в които журналисти да могат спокойно да разговарят с футболисти и членове на ръководството.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594" name="Google Shape;594;p73"/>
          <p:cNvSpPr txBox="1">
            <a:spLocks noGrp="1"/>
          </p:cNvSpPr>
          <p:nvPr>
            <p:ph type="body" idx="3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Optimus Weekly Business Review M05W2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3"/>
          <p:cNvSpPr txBox="1">
            <a:spLocks noGrp="1"/>
          </p:cNvSpPr>
          <p:nvPr>
            <p:ph type="body" idx="3"/>
          </p:nvPr>
        </p:nvSpPr>
        <p:spPr>
          <a:xfrm>
            <a:off x="0" y="-3460"/>
            <a:ext cx="12192000" cy="40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283A43"/>
              </a:buClr>
              <a:buSzPts val="1200"/>
            </a:pP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Установяване на положителни отношения с медиите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8F765D-8870-933B-8E25-28623E61762A}"/>
              </a:ext>
            </a:extLst>
          </p:cNvPr>
          <p:cNvSpPr/>
          <p:nvPr/>
        </p:nvSpPr>
        <p:spPr>
          <a:xfrm>
            <a:off x="986828" y="6382693"/>
            <a:ext cx="2245259" cy="384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0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3"/>
          <p:cNvSpPr/>
          <p:nvPr/>
        </p:nvSpPr>
        <p:spPr>
          <a:xfrm>
            <a:off x="6174464" y="0"/>
            <a:ext cx="6017634" cy="6854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" y="82782"/>
            <a:ext cx="10429324" cy="6775218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6096001" y="-3458"/>
            <a:ext cx="4891456" cy="6858001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1"/>
          </p:nvPr>
        </p:nvSpPr>
        <p:spPr>
          <a:xfrm>
            <a:off x="428575" y="1183779"/>
            <a:ext cx="11763424" cy="510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tx1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Най-тънкият и важен момент: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Левски едновременно не може да пада на ниво, в което да дава обяснения или да опровергава всяко нещо, написано в дадена медия. Паралелно обаче ще бъде фундаментална ролята на пиарът, който да определи в кой момент трябва клубът да се намеси решително и да реагира на всякаква дезинформация.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тези случаи трябва да се действа бързо и безкомпромисно, да се покаже, че въпросната информация е лъжа и дори клубът не се нуждае от време и подготовка за опровергаването й. 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594" name="Google Shape;594;p73"/>
          <p:cNvSpPr txBox="1">
            <a:spLocks noGrp="1"/>
          </p:cNvSpPr>
          <p:nvPr>
            <p:ph type="body" idx="3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Optimus Weekly Business Review M05W2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3"/>
          <p:cNvSpPr txBox="1">
            <a:spLocks noGrp="1"/>
          </p:cNvSpPr>
          <p:nvPr>
            <p:ph type="body" idx="3"/>
          </p:nvPr>
        </p:nvSpPr>
        <p:spPr>
          <a:xfrm>
            <a:off x="0" y="-3460"/>
            <a:ext cx="12192000" cy="40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283A43"/>
              </a:buClr>
              <a:buSzPts val="1200"/>
            </a:pP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Бърза реакция при събития около клуба с цел пресичане на дезинформация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8F765D-8870-933B-8E25-28623E61762A}"/>
              </a:ext>
            </a:extLst>
          </p:cNvPr>
          <p:cNvSpPr/>
          <p:nvPr/>
        </p:nvSpPr>
        <p:spPr>
          <a:xfrm>
            <a:off x="986828" y="6382693"/>
            <a:ext cx="2245259" cy="384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3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3"/>
          <p:cNvSpPr/>
          <p:nvPr/>
        </p:nvSpPr>
        <p:spPr>
          <a:xfrm>
            <a:off x="6174464" y="0"/>
            <a:ext cx="6017634" cy="6854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4724400" y="6485860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" y="82782"/>
            <a:ext cx="10429324" cy="6775218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/>
          <p:nvPr/>
        </p:nvSpPr>
        <p:spPr>
          <a:xfrm>
            <a:off x="6096001" y="-3458"/>
            <a:ext cx="4891456" cy="6858001"/>
          </a:xfrm>
          <a:custGeom>
            <a:avLst/>
            <a:gdLst/>
            <a:ahLst/>
            <a:cxnLst/>
            <a:rect l="l" t="t" r="r" b="b"/>
            <a:pathLst>
              <a:path w="4776066" h="10071450" extrusionOk="0">
                <a:moveTo>
                  <a:pt x="0" y="10070445"/>
                </a:moveTo>
                <a:lnTo>
                  <a:pt x="4061935" y="0"/>
                </a:lnTo>
                <a:lnTo>
                  <a:pt x="4776066" y="3458"/>
                </a:lnTo>
                <a:lnTo>
                  <a:pt x="717769" y="10071450"/>
                </a:lnTo>
                <a:lnTo>
                  <a:pt x="0" y="10070445"/>
                </a:lnTo>
                <a:close/>
              </a:path>
            </a:pathLst>
          </a:cu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3"/>
          <p:cNvSpPr txBox="1">
            <a:spLocks noGrp="1"/>
          </p:cNvSpPr>
          <p:nvPr>
            <p:ph type="body" idx="1"/>
          </p:nvPr>
        </p:nvSpPr>
        <p:spPr>
          <a:xfrm>
            <a:off x="428575" y="1183779"/>
            <a:ext cx="11763424" cy="510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tx1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bg-BG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създаването си, клубното приложение беляза страхотен бум. Впоследствие обаче имаше известни проблеми с него. Редно е да се възстанови ползването му.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Социалните мрежи отдавна са основен канал за кореспонденция с феновете. Работа на пиар отделът ще бъде всеки ден да пускат публикации, с които да ангажират феновете си. Дали ще се случва чрез връщане към някой паметен за клуба двубой, чрез тийзър за предстоящия мач, може да се включат и рубрики като интервюта с емблематични фенове. Смятам, че работата и в другите социални мрежи като Инстаграм и Тик-Ток трябва да бъде засилена чрез кратки видеа с интересни моменти от тренировките, мачовете, с обръщения на дадени играчи и любимци на клуба. </a:t>
            </a:r>
            <a:r>
              <a:rPr lang="bg-BG" sz="1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ъдържанието трябва да бъде сериозно, разноообразно и да ангажира хората. 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Смятам, че може много да се помогне и чрез интересни клипове, с които да се представят или пък още преди това загатват нови футболисти, партньорства или да се надъхват феновете. Такъв клип е „Мечтаем, но не забравяме“. В тези инициативи трябва да са ангажирани и популярни личности, известни с пристрастията си към Левски.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bg-BG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 е и мониторинг на големите групи на фенове на Левски в социалните мрежи. Дори да изглежда трудоемко, това е задължително. В днешно време една положителна или злонамерена публикация може да има по-голям ефект от новина в национална медия. При необходимост по един или друг начин да се отговаря дори на внушения в социалните мрежи, защото за добро или лошо те могат да бъдат катализатор на обществено мнение.</a:t>
            </a:r>
            <a:endParaRPr lang="en-GB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83A43"/>
              </a:buClr>
              <a:buSzPct val="100000"/>
              <a:buNone/>
            </a:pPr>
            <a:endParaRPr b="0" dirty="0">
              <a:solidFill>
                <a:schemeClr val="tx1"/>
              </a:solidFill>
            </a:endParaRPr>
          </a:p>
        </p:txBody>
      </p:sp>
      <p:sp>
        <p:nvSpPr>
          <p:cNvPr id="594" name="Google Shape;594;p73"/>
          <p:cNvSpPr txBox="1">
            <a:spLocks noGrp="1"/>
          </p:cNvSpPr>
          <p:nvPr>
            <p:ph type="body" idx="3"/>
          </p:nvPr>
        </p:nvSpPr>
        <p:spPr>
          <a:xfrm>
            <a:off x="-1" y="0"/>
            <a:ext cx="12192000" cy="40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1200"/>
              <a:buNone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Optimus Weekly Business Review M05W2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3"/>
          <p:cNvSpPr txBox="1">
            <a:spLocks noGrp="1"/>
          </p:cNvSpPr>
          <p:nvPr>
            <p:ph type="body" idx="3"/>
          </p:nvPr>
        </p:nvSpPr>
        <p:spPr>
          <a:xfrm>
            <a:off x="0" y="-3460"/>
            <a:ext cx="12192000" cy="405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822950" tIns="0" rIns="0" bIns="0" anchor="ctr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283A43"/>
              </a:buClr>
              <a:buSzPts val="1200"/>
            </a:pPr>
            <a:r>
              <a:rPr lang="bg-BG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bg-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Засилване на работата на социалните мрежи на клуба и приложението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8F765D-8870-933B-8E25-28623E61762A}"/>
              </a:ext>
            </a:extLst>
          </p:cNvPr>
          <p:cNvSpPr/>
          <p:nvPr/>
        </p:nvSpPr>
        <p:spPr>
          <a:xfrm>
            <a:off x="986828" y="6382693"/>
            <a:ext cx="2245259" cy="384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5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2"/>
          <p:cNvSpPr/>
          <p:nvPr/>
        </p:nvSpPr>
        <p:spPr>
          <a:xfrm>
            <a:off x="0" y="0"/>
            <a:ext cx="4893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82"/>
          <p:cNvSpPr txBox="1"/>
          <p:nvPr/>
        </p:nvSpPr>
        <p:spPr>
          <a:xfrm>
            <a:off x="9448800" y="6286684"/>
            <a:ext cx="27432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82"/>
          <p:cNvSpPr txBox="1"/>
          <p:nvPr/>
        </p:nvSpPr>
        <p:spPr>
          <a:xfrm>
            <a:off x="1026306" y="2874900"/>
            <a:ext cx="405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83A43"/>
              </a:buClr>
              <a:buSzPts val="2400"/>
              <a:buFont typeface="Arial"/>
              <a:buNone/>
            </a:pPr>
            <a:r>
              <a:rPr lang="bg-BG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Само Левски!</a:t>
            </a:r>
            <a:endParaRPr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008809-D214-1F69-9BE6-3E40461FD976}"/>
              </a:ext>
            </a:extLst>
          </p:cNvPr>
          <p:cNvSpPr/>
          <p:nvPr/>
        </p:nvSpPr>
        <p:spPr>
          <a:xfrm>
            <a:off x="11488848" y="5712737"/>
            <a:ext cx="561314" cy="1077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TTEC-2021">
      <a:dk1>
        <a:srgbClr val="283942"/>
      </a:dk1>
      <a:lt1>
        <a:srgbClr val="FFFFFF"/>
      </a:lt1>
      <a:dk2>
        <a:srgbClr val="191A19"/>
      </a:dk2>
      <a:lt2>
        <a:srgbClr val="DCDAE4"/>
      </a:lt2>
      <a:accent1>
        <a:srgbClr val="C2FE87"/>
      </a:accent1>
      <a:accent2>
        <a:srgbClr val="56FFE3"/>
      </a:accent2>
      <a:accent3>
        <a:srgbClr val="3198FF"/>
      </a:accent3>
      <a:accent4>
        <a:srgbClr val="FCFD84"/>
      </a:accent4>
      <a:accent5>
        <a:srgbClr val="015AAA"/>
      </a:accent5>
      <a:accent6>
        <a:srgbClr val="0FB752"/>
      </a:accent6>
      <a:hlink>
        <a:srgbClr val="02B9B3"/>
      </a:hlink>
      <a:folHlink>
        <a:srgbClr val="FEB9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1388</Words>
  <Application>Microsoft Office PowerPoint</Application>
  <PresentationFormat>Custom</PresentationFormat>
  <Paragraphs>86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Stela Dacheva</dc:creator>
  <cp:lastModifiedBy>Windows User</cp:lastModifiedBy>
  <cp:revision>17</cp:revision>
  <dcterms:modified xsi:type="dcterms:W3CDTF">2023-07-13T19:43:57Z</dcterms:modified>
</cp:coreProperties>
</file>